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7543800" cy="20104100"/>
  <p:notesSz cx="7543800" cy="2010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020" y="-19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5785" y="6232271"/>
            <a:ext cx="6412230" cy="4221861"/>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1570" y="11258296"/>
            <a:ext cx="5280660" cy="5026025"/>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190" y="4623943"/>
            <a:ext cx="3281553" cy="13268707"/>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85057" y="4623943"/>
            <a:ext cx="3281553" cy="13268707"/>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2291681"/>
            <a:ext cx="7539355" cy="87630"/>
          </a:xfrm>
          <a:custGeom>
            <a:avLst/>
            <a:gdLst/>
            <a:ahLst/>
            <a:cxnLst/>
            <a:rect l="l" t="t" r="r" b="b"/>
            <a:pathLst>
              <a:path w="7539355" h="87630">
                <a:moveTo>
                  <a:pt x="0" y="87359"/>
                </a:moveTo>
                <a:lnTo>
                  <a:pt x="7539040" y="87359"/>
                </a:lnTo>
                <a:lnTo>
                  <a:pt x="7539040" y="0"/>
                </a:lnTo>
                <a:lnTo>
                  <a:pt x="0" y="0"/>
                </a:lnTo>
                <a:lnTo>
                  <a:pt x="0" y="87359"/>
                </a:lnTo>
                <a:close/>
              </a:path>
            </a:pathLst>
          </a:custGeom>
          <a:solidFill>
            <a:srgbClr val="D6D7DA"/>
          </a:solidFill>
        </p:spPr>
        <p:txBody>
          <a:bodyPr wrap="square" lIns="0" tIns="0" rIns="0" bIns="0" rtlCol="0"/>
          <a:lstStyle/>
          <a:p/>
        </p:txBody>
      </p:sp>
      <p:sp>
        <p:nvSpPr>
          <p:cNvPr id="17" name="bg object 17"/>
          <p:cNvSpPr/>
          <p:nvPr/>
        </p:nvSpPr>
        <p:spPr>
          <a:xfrm>
            <a:off x="0" y="6244002"/>
            <a:ext cx="7539355" cy="98425"/>
          </a:xfrm>
          <a:custGeom>
            <a:avLst/>
            <a:gdLst/>
            <a:ahLst/>
            <a:cxnLst/>
            <a:rect l="l" t="t" r="r" b="b"/>
            <a:pathLst>
              <a:path w="7539355" h="98425">
                <a:moveTo>
                  <a:pt x="0" y="98321"/>
                </a:moveTo>
                <a:lnTo>
                  <a:pt x="7539040" y="98321"/>
                </a:lnTo>
                <a:lnTo>
                  <a:pt x="7539040" y="0"/>
                </a:lnTo>
                <a:lnTo>
                  <a:pt x="0" y="0"/>
                </a:lnTo>
                <a:lnTo>
                  <a:pt x="0" y="98321"/>
                </a:lnTo>
                <a:close/>
              </a:path>
            </a:pathLst>
          </a:custGeom>
          <a:solidFill>
            <a:srgbClr val="D6D7DA"/>
          </a:solidFill>
        </p:spPr>
        <p:txBody>
          <a:bodyPr wrap="square" lIns="0" tIns="0" rIns="0" bIns="0" rtlCol="0"/>
          <a:lstStyle/>
          <a:p/>
        </p:txBody>
      </p:sp>
      <p:sp>
        <p:nvSpPr>
          <p:cNvPr id="18" name="bg object 18"/>
          <p:cNvSpPr/>
          <p:nvPr/>
        </p:nvSpPr>
        <p:spPr>
          <a:xfrm>
            <a:off x="0" y="7336976"/>
            <a:ext cx="7539355" cy="101600"/>
          </a:xfrm>
          <a:custGeom>
            <a:avLst/>
            <a:gdLst/>
            <a:ahLst/>
            <a:cxnLst/>
            <a:rect l="l" t="t" r="r" b="b"/>
            <a:pathLst>
              <a:path w="7539355" h="101600">
                <a:moveTo>
                  <a:pt x="0" y="101561"/>
                </a:moveTo>
                <a:lnTo>
                  <a:pt x="7539040" y="101561"/>
                </a:lnTo>
                <a:lnTo>
                  <a:pt x="7539040" y="0"/>
                </a:lnTo>
                <a:lnTo>
                  <a:pt x="0" y="0"/>
                </a:lnTo>
                <a:lnTo>
                  <a:pt x="0" y="101561"/>
                </a:lnTo>
                <a:close/>
              </a:path>
            </a:pathLst>
          </a:custGeom>
          <a:solidFill>
            <a:srgbClr val="D6D7DA"/>
          </a:solidFill>
        </p:spPr>
        <p:txBody>
          <a:bodyPr wrap="square" lIns="0" tIns="0" rIns="0" bIns="0" rtlCol="0"/>
          <a:lstStyle/>
          <a:p/>
        </p:txBody>
      </p:sp>
      <p:sp>
        <p:nvSpPr>
          <p:cNvPr id="19" name="bg object 19"/>
          <p:cNvSpPr/>
          <p:nvPr/>
        </p:nvSpPr>
        <p:spPr>
          <a:xfrm>
            <a:off x="0" y="10581161"/>
            <a:ext cx="7539355" cy="85725"/>
          </a:xfrm>
          <a:custGeom>
            <a:avLst/>
            <a:gdLst/>
            <a:ahLst/>
            <a:cxnLst/>
            <a:rect l="l" t="t" r="r" b="b"/>
            <a:pathLst>
              <a:path w="7539355" h="85725">
                <a:moveTo>
                  <a:pt x="0" y="85329"/>
                </a:moveTo>
                <a:lnTo>
                  <a:pt x="7539040" y="85329"/>
                </a:lnTo>
                <a:lnTo>
                  <a:pt x="7539040" y="0"/>
                </a:lnTo>
                <a:lnTo>
                  <a:pt x="0" y="0"/>
                </a:lnTo>
                <a:lnTo>
                  <a:pt x="0" y="85329"/>
                </a:lnTo>
                <a:close/>
              </a:path>
            </a:pathLst>
          </a:custGeom>
          <a:solidFill>
            <a:srgbClr val="D6D7DA"/>
          </a:solidFill>
        </p:spPr>
        <p:txBody>
          <a:bodyPr wrap="square" lIns="0" tIns="0" rIns="0" bIns="0" rtlCol="0"/>
          <a:lstStyle/>
          <a:p/>
        </p:txBody>
      </p:sp>
      <p:sp>
        <p:nvSpPr>
          <p:cNvPr id="20" name="bg object 20"/>
          <p:cNvSpPr/>
          <p:nvPr/>
        </p:nvSpPr>
        <p:spPr>
          <a:xfrm>
            <a:off x="0" y="14006619"/>
            <a:ext cx="7539355" cy="93980"/>
          </a:xfrm>
          <a:custGeom>
            <a:avLst/>
            <a:gdLst/>
            <a:ahLst/>
            <a:cxnLst/>
            <a:rect l="l" t="t" r="r" b="b"/>
            <a:pathLst>
              <a:path w="7539355" h="93980">
                <a:moveTo>
                  <a:pt x="0" y="93715"/>
                </a:moveTo>
                <a:lnTo>
                  <a:pt x="7539040" y="93715"/>
                </a:lnTo>
                <a:lnTo>
                  <a:pt x="7539040" y="0"/>
                </a:lnTo>
                <a:lnTo>
                  <a:pt x="0" y="0"/>
                </a:lnTo>
                <a:lnTo>
                  <a:pt x="0" y="93715"/>
                </a:lnTo>
                <a:close/>
              </a:path>
            </a:pathLst>
          </a:custGeom>
          <a:solidFill>
            <a:srgbClr val="D6D7DA"/>
          </a:solidFill>
        </p:spPr>
        <p:txBody>
          <a:bodyPr wrap="square" lIns="0" tIns="0" rIns="0" bIns="0" rtlCol="0"/>
          <a:lstStyle/>
          <a:p/>
        </p:txBody>
      </p:sp>
      <p:sp>
        <p:nvSpPr>
          <p:cNvPr id="21" name="bg object 21"/>
          <p:cNvSpPr/>
          <p:nvPr/>
        </p:nvSpPr>
        <p:spPr>
          <a:xfrm>
            <a:off x="0" y="17491315"/>
            <a:ext cx="7539355" cy="73660"/>
          </a:xfrm>
          <a:custGeom>
            <a:avLst/>
            <a:gdLst/>
            <a:ahLst/>
            <a:cxnLst/>
            <a:rect l="l" t="t" r="r" b="b"/>
            <a:pathLst>
              <a:path w="7539355" h="73659">
                <a:moveTo>
                  <a:pt x="0" y="73130"/>
                </a:moveTo>
                <a:lnTo>
                  <a:pt x="7539040" y="73130"/>
                </a:lnTo>
                <a:lnTo>
                  <a:pt x="7539040" y="0"/>
                </a:lnTo>
                <a:lnTo>
                  <a:pt x="0" y="0"/>
                </a:lnTo>
                <a:lnTo>
                  <a:pt x="0" y="73130"/>
                </a:lnTo>
                <a:close/>
              </a:path>
            </a:pathLst>
          </a:custGeom>
          <a:solidFill>
            <a:srgbClr val="D6D7DA"/>
          </a:solidFill>
        </p:spPr>
        <p:txBody>
          <a:bodyPr wrap="square" lIns="0" tIns="0" rIns="0" bIns="0" rtlCol="0"/>
          <a:lstStyle/>
          <a:p/>
        </p:txBody>
      </p:sp>
      <p:sp>
        <p:nvSpPr>
          <p:cNvPr id="22" name="bg object 22"/>
          <p:cNvSpPr/>
          <p:nvPr/>
        </p:nvSpPr>
        <p:spPr>
          <a:xfrm>
            <a:off x="0" y="18595033"/>
            <a:ext cx="7539355" cy="70485"/>
          </a:xfrm>
          <a:custGeom>
            <a:avLst/>
            <a:gdLst/>
            <a:ahLst/>
            <a:cxnLst/>
            <a:rect l="l" t="t" r="r" b="b"/>
            <a:pathLst>
              <a:path w="7539355" h="70484">
                <a:moveTo>
                  <a:pt x="0" y="69903"/>
                </a:moveTo>
                <a:lnTo>
                  <a:pt x="7539040" y="69903"/>
                </a:lnTo>
                <a:lnTo>
                  <a:pt x="7539040" y="0"/>
                </a:lnTo>
                <a:lnTo>
                  <a:pt x="0" y="0"/>
                </a:lnTo>
                <a:lnTo>
                  <a:pt x="0" y="69903"/>
                </a:lnTo>
                <a:close/>
              </a:path>
            </a:pathLst>
          </a:custGeom>
          <a:solidFill>
            <a:srgbClr val="D6D7DA"/>
          </a:solidFill>
        </p:spPr>
        <p:txBody>
          <a:bodyPr wrap="square" lIns="0" tIns="0" rIns="0" bIns="0" rtlCol="0"/>
          <a:lstStyle/>
          <a:p/>
        </p:txBody>
      </p:sp>
      <p:sp>
        <p:nvSpPr>
          <p:cNvPr id="23" name="bg object 23"/>
          <p:cNvSpPr/>
          <p:nvPr/>
        </p:nvSpPr>
        <p:spPr>
          <a:xfrm>
            <a:off x="0" y="19364078"/>
            <a:ext cx="7539355" cy="75565"/>
          </a:xfrm>
          <a:custGeom>
            <a:avLst/>
            <a:gdLst/>
            <a:ahLst/>
            <a:cxnLst/>
            <a:rect l="l" t="t" r="r" b="b"/>
            <a:pathLst>
              <a:path w="7539355" h="75565">
                <a:moveTo>
                  <a:pt x="0" y="75337"/>
                </a:moveTo>
                <a:lnTo>
                  <a:pt x="7539040" y="75337"/>
                </a:lnTo>
                <a:lnTo>
                  <a:pt x="7539040" y="0"/>
                </a:lnTo>
                <a:lnTo>
                  <a:pt x="0" y="0"/>
                </a:lnTo>
                <a:lnTo>
                  <a:pt x="0" y="75337"/>
                </a:lnTo>
                <a:close/>
              </a:path>
            </a:pathLst>
          </a:custGeom>
          <a:solidFill>
            <a:srgbClr val="D6D7DA"/>
          </a:solidFill>
        </p:spPr>
        <p:txBody>
          <a:bodyPr wrap="square" lIns="0" tIns="0" rIns="0" bIns="0" rtlCol="0"/>
          <a:lstStyle/>
          <a:p/>
        </p:txBody>
      </p:sp>
      <p:sp>
        <p:nvSpPr>
          <p:cNvPr id="24" name="bg object 24"/>
          <p:cNvSpPr/>
          <p:nvPr/>
        </p:nvSpPr>
        <p:spPr>
          <a:xfrm>
            <a:off x="0" y="0"/>
            <a:ext cx="7539355" cy="2291715"/>
          </a:xfrm>
          <a:custGeom>
            <a:avLst/>
            <a:gdLst/>
            <a:ahLst/>
            <a:cxnLst/>
            <a:rect l="l" t="t" r="r" b="b"/>
            <a:pathLst>
              <a:path w="7539355" h="2291715">
                <a:moveTo>
                  <a:pt x="7539040" y="0"/>
                </a:moveTo>
                <a:lnTo>
                  <a:pt x="0" y="0"/>
                </a:lnTo>
                <a:lnTo>
                  <a:pt x="0" y="2291698"/>
                </a:lnTo>
                <a:lnTo>
                  <a:pt x="7539040" y="2291698"/>
                </a:lnTo>
                <a:lnTo>
                  <a:pt x="7539040" y="0"/>
                </a:lnTo>
                <a:close/>
              </a:path>
            </a:pathLst>
          </a:custGeom>
          <a:solidFill>
            <a:srgbClr val="01447A"/>
          </a:solidFill>
        </p:spPr>
        <p:txBody>
          <a:bodyPr wrap="square" lIns="0" tIns="0" rIns="0" bIns="0" rtlCol="0"/>
          <a:lstStyle/>
          <a:p/>
        </p:txBody>
      </p:sp>
      <p:sp>
        <p:nvSpPr>
          <p:cNvPr id="2" name="Holder 2"/>
          <p:cNvSpPr>
            <a:spLocks noGrp="1"/>
          </p:cNvSpPr>
          <p:nvPr>
            <p:ph type="title"/>
          </p:nvPr>
        </p:nvSpPr>
        <p:spPr>
          <a:xfrm>
            <a:off x="377190" y="804164"/>
            <a:ext cx="6789420" cy="321665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190" y="4623943"/>
            <a:ext cx="6789420" cy="13268707"/>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564892" y="18696814"/>
            <a:ext cx="2414016" cy="1005205"/>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377190" y="18696814"/>
            <a:ext cx="1735074" cy="10052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5431536" y="18696814"/>
            <a:ext cx="1735074" cy="10052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vmlDrawing" Target="../drawings/vmlDrawing1.vml"/><Relationship Id="rId8" Type="http://schemas.openxmlformats.org/officeDocument/2006/relationships/slideLayout" Target="../slideLayouts/slideLayout5.xml"/><Relationship Id="rId7" Type="http://schemas.openxmlformats.org/officeDocument/2006/relationships/image" Target="../media/image6.jpeg"/><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72379" y="61320"/>
            <a:ext cx="4552950" cy="408940"/>
          </a:xfrm>
          <a:prstGeom prst="rect">
            <a:avLst/>
          </a:prstGeom>
        </p:spPr>
        <p:txBody>
          <a:bodyPr vert="horz" wrap="square" lIns="0" tIns="13335" rIns="0" bIns="0" rtlCol="0">
            <a:spAutoFit/>
          </a:bodyPr>
          <a:lstStyle/>
          <a:p>
            <a:pPr marL="1057910" marR="5080" indent="-1045845">
              <a:lnSpc>
                <a:spcPct val="100000"/>
              </a:lnSpc>
              <a:spcBef>
                <a:spcPts val="105"/>
              </a:spcBef>
            </a:pPr>
            <a:r>
              <a:rPr sz="1250" dirty="0">
                <a:solidFill>
                  <a:srgbClr val="FFFFFF"/>
                </a:solidFill>
                <a:latin typeface="Times New Roman" panose="02020603050405020304"/>
                <a:cs typeface="Times New Roman" panose="02020603050405020304"/>
              </a:rPr>
              <a:t>202</a:t>
            </a:r>
            <a:r>
              <a:rPr lang="fr-FR" sz="1250" dirty="0">
                <a:solidFill>
                  <a:srgbClr val="FFFFFF"/>
                </a:solidFill>
                <a:latin typeface="Times New Roman" panose="02020603050405020304"/>
                <a:cs typeface="Times New Roman" panose="02020603050405020304"/>
              </a:rPr>
              <a:t>4</a:t>
            </a:r>
            <a:r>
              <a:rPr sz="1250" spc="10"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International</a:t>
            </a:r>
            <a:r>
              <a:rPr sz="1250" spc="10"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Conference</a:t>
            </a:r>
            <a:r>
              <a:rPr sz="1250" spc="15"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on</a:t>
            </a:r>
            <a:r>
              <a:rPr sz="1250" spc="-60" dirty="0">
                <a:solidFill>
                  <a:srgbClr val="FFFFFF"/>
                </a:solidFill>
                <a:latin typeface="Times New Roman" panose="02020603050405020304"/>
                <a:cs typeface="Times New Roman" panose="02020603050405020304"/>
              </a:rPr>
              <a:t> </a:t>
            </a:r>
            <a:r>
              <a:rPr sz="1250" spc="-5" dirty="0">
                <a:solidFill>
                  <a:srgbClr val="FFFFFF"/>
                </a:solidFill>
                <a:latin typeface="Times New Roman" panose="02020603050405020304"/>
                <a:cs typeface="Times New Roman" panose="02020603050405020304"/>
              </a:rPr>
              <a:t>Applied</a:t>
            </a:r>
            <a:r>
              <a:rPr sz="1250" spc="10" dirty="0">
                <a:solidFill>
                  <a:srgbClr val="FFFFFF"/>
                </a:solidFill>
                <a:latin typeface="Times New Roman" panose="02020603050405020304"/>
                <a:cs typeface="Times New Roman" panose="02020603050405020304"/>
              </a:rPr>
              <a:t> </a:t>
            </a:r>
            <a:r>
              <a:rPr sz="1250" spc="-5" dirty="0">
                <a:solidFill>
                  <a:srgbClr val="FFFFFF"/>
                </a:solidFill>
                <a:latin typeface="Times New Roman" panose="02020603050405020304"/>
                <a:cs typeface="Times New Roman" panose="02020603050405020304"/>
              </a:rPr>
              <a:t>Mathematics,</a:t>
            </a:r>
            <a:r>
              <a:rPr sz="1250" spc="15" dirty="0">
                <a:solidFill>
                  <a:srgbClr val="FFFFFF"/>
                </a:solidFill>
                <a:latin typeface="Times New Roman" panose="02020603050405020304"/>
                <a:cs typeface="Times New Roman" panose="02020603050405020304"/>
              </a:rPr>
              <a:t> </a:t>
            </a:r>
            <a:r>
              <a:rPr sz="1250" spc="-5" dirty="0">
                <a:solidFill>
                  <a:srgbClr val="FFFFFF"/>
                </a:solidFill>
                <a:latin typeface="Times New Roman" panose="02020603050405020304"/>
                <a:cs typeface="Times New Roman" panose="02020603050405020304"/>
              </a:rPr>
              <a:t>Modeling</a:t>
            </a:r>
            <a:r>
              <a:rPr sz="1250" spc="10"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and </a:t>
            </a:r>
            <a:r>
              <a:rPr sz="1250" spc="-295"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Computer </a:t>
            </a:r>
            <a:r>
              <a:rPr sz="1250" spc="-5" dirty="0">
                <a:solidFill>
                  <a:srgbClr val="FFFFFF"/>
                </a:solidFill>
                <a:latin typeface="Times New Roman" panose="02020603050405020304"/>
                <a:cs typeface="Times New Roman" panose="02020603050405020304"/>
              </a:rPr>
              <a:t>Simulation</a:t>
            </a:r>
            <a:r>
              <a:rPr sz="1250" dirty="0">
                <a:solidFill>
                  <a:srgbClr val="FFFFFF"/>
                </a:solidFill>
                <a:latin typeface="Times New Roman" panose="02020603050405020304"/>
                <a:cs typeface="Times New Roman" panose="02020603050405020304"/>
              </a:rPr>
              <a:t> (AMMCS 202</a:t>
            </a:r>
            <a:r>
              <a:rPr lang="fr-FR" sz="1250" dirty="0">
                <a:solidFill>
                  <a:srgbClr val="FFFFFF"/>
                </a:solidFill>
                <a:latin typeface="Times New Roman" panose="02020603050405020304"/>
                <a:cs typeface="Times New Roman" panose="02020603050405020304"/>
              </a:rPr>
              <a:t>4</a:t>
            </a:r>
            <a:r>
              <a:rPr sz="1250" dirty="0">
                <a:solidFill>
                  <a:srgbClr val="FFFFFF"/>
                </a:solidFill>
                <a:latin typeface="Times New Roman" panose="02020603050405020304"/>
                <a:cs typeface="Times New Roman" panose="02020603050405020304"/>
              </a:rPr>
              <a:t>)</a:t>
            </a:r>
            <a:endParaRPr sz="1250" dirty="0">
              <a:latin typeface="Times New Roman" panose="02020603050405020304"/>
              <a:cs typeface="Times New Roman" panose="02020603050405020304"/>
            </a:endParaRPr>
          </a:p>
        </p:txBody>
      </p:sp>
      <p:sp>
        <p:nvSpPr>
          <p:cNvPr id="6" name="object 6"/>
          <p:cNvSpPr txBox="1"/>
          <p:nvPr/>
        </p:nvSpPr>
        <p:spPr>
          <a:xfrm>
            <a:off x="6649" y="2385689"/>
            <a:ext cx="2883535" cy="280670"/>
          </a:xfrm>
          <a:prstGeom prst="rect">
            <a:avLst/>
          </a:prstGeom>
          <a:solidFill>
            <a:srgbClr val="01447A"/>
          </a:solidFill>
        </p:spPr>
        <p:txBody>
          <a:bodyPr vert="horz" wrap="square" lIns="0" tIns="0" rIns="0" bIns="0" rtlCol="0">
            <a:spAutoFit/>
          </a:bodyPr>
          <a:lstStyle/>
          <a:p>
            <a:pPr marL="147955">
              <a:lnSpc>
                <a:spcPts val="2110"/>
              </a:lnSpc>
            </a:pPr>
            <a:r>
              <a:rPr sz="2100" spc="-5" dirty="0">
                <a:solidFill>
                  <a:srgbClr val="FFFFFF"/>
                </a:solidFill>
                <a:latin typeface="Times New Roman" panose="02020603050405020304"/>
                <a:cs typeface="Times New Roman" panose="02020603050405020304"/>
              </a:rPr>
              <a:t>Introduction</a:t>
            </a:r>
            <a:endParaRPr sz="2100" dirty="0">
              <a:latin typeface="Times New Roman" panose="02020603050405020304"/>
              <a:cs typeface="Times New Roman" panose="02020603050405020304"/>
            </a:endParaRPr>
          </a:p>
        </p:txBody>
      </p:sp>
      <p:sp>
        <p:nvSpPr>
          <p:cNvPr id="10" name="object 10"/>
          <p:cNvSpPr txBox="1"/>
          <p:nvPr/>
        </p:nvSpPr>
        <p:spPr>
          <a:xfrm>
            <a:off x="6649" y="7445192"/>
            <a:ext cx="2883535" cy="277495"/>
          </a:xfrm>
          <a:prstGeom prst="rect">
            <a:avLst/>
          </a:prstGeom>
          <a:solidFill>
            <a:srgbClr val="01447A"/>
          </a:solidFill>
        </p:spPr>
        <p:txBody>
          <a:bodyPr vert="horz" wrap="square" lIns="0" tIns="0" rIns="0" bIns="0" rtlCol="0">
            <a:spAutoFit/>
          </a:bodyPr>
          <a:lstStyle/>
          <a:p>
            <a:pPr marL="147955">
              <a:lnSpc>
                <a:spcPts val="2110"/>
              </a:lnSpc>
            </a:pPr>
            <a:r>
              <a:rPr sz="2100" spc="-10" dirty="0">
                <a:solidFill>
                  <a:srgbClr val="FFFFFF"/>
                </a:solidFill>
                <a:latin typeface="Times New Roman" panose="02020603050405020304"/>
                <a:cs typeface="Times New Roman" panose="02020603050405020304"/>
              </a:rPr>
              <a:t>Methods</a:t>
            </a:r>
            <a:endParaRPr sz="2100">
              <a:latin typeface="Times New Roman" panose="02020603050405020304"/>
              <a:cs typeface="Times New Roman" panose="02020603050405020304"/>
            </a:endParaRPr>
          </a:p>
        </p:txBody>
      </p:sp>
      <p:grpSp>
        <p:nvGrpSpPr>
          <p:cNvPr id="11" name="object 11"/>
          <p:cNvGrpSpPr/>
          <p:nvPr/>
        </p:nvGrpSpPr>
        <p:grpSpPr>
          <a:xfrm>
            <a:off x="-6667" y="10659822"/>
            <a:ext cx="7552690" cy="3354070"/>
            <a:chOff x="-6667" y="10659822"/>
            <a:chExt cx="7552690" cy="3354070"/>
          </a:xfrm>
        </p:grpSpPr>
        <p:sp>
          <p:nvSpPr>
            <p:cNvPr id="12" name="object 12"/>
            <p:cNvSpPr/>
            <p:nvPr/>
          </p:nvSpPr>
          <p:spPr>
            <a:xfrm>
              <a:off x="0" y="10666489"/>
              <a:ext cx="7539355" cy="3340735"/>
            </a:xfrm>
            <a:custGeom>
              <a:avLst/>
              <a:gdLst/>
              <a:ahLst/>
              <a:cxnLst/>
              <a:rect l="l" t="t" r="r" b="b"/>
              <a:pathLst>
                <a:path w="7539355" h="3340734">
                  <a:moveTo>
                    <a:pt x="7539040" y="0"/>
                  </a:moveTo>
                  <a:lnTo>
                    <a:pt x="0" y="0"/>
                  </a:lnTo>
                  <a:lnTo>
                    <a:pt x="0" y="3340129"/>
                  </a:lnTo>
                  <a:lnTo>
                    <a:pt x="7539040" y="3340129"/>
                  </a:lnTo>
                  <a:lnTo>
                    <a:pt x="7539040" y="0"/>
                  </a:lnTo>
                  <a:close/>
                </a:path>
              </a:pathLst>
            </a:custGeom>
            <a:solidFill>
              <a:srgbClr val="FFFFFF"/>
            </a:solidFill>
          </p:spPr>
          <p:txBody>
            <a:bodyPr wrap="square" lIns="0" tIns="0" rIns="0" bIns="0" rtlCol="0"/>
            <a:lstStyle/>
            <a:p/>
          </p:txBody>
        </p:sp>
        <p:sp>
          <p:nvSpPr>
            <p:cNvPr id="13" name="object 13"/>
            <p:cNvSpPr/>
            <p:nvPr/>
          </p:nvSpPr>
          <p:spPr>
            <a:xfrm>
              <a:off x="0" y="10666489"/>
              <a:ext cx="7539355" cy="3340735"/>
            </a:xfrm>
            <a:custGeom>
              <a:avLst/>
              <a:gdLst/>
              <a:ahLst/>
              <a:cxnLst/>
              <a:rect l="l" t="t" r="r" b="b"/>
              <a:pathLst>
                <a:path w="7539355" h="3340734">
                  <a:moveTo>
                    <a:pt x="7539040" y="3340129"/>
                  </a:moveTo>
                  <a:lnTo>
                    <a:pt x="0" y="3340129"/>
                  </a:lnTo>
                  <a:lnTo>
                    <a:pt x="0" y="0"/>
                  </a:lnTo>
                  <a:lnTo>
                    <a:pt x="7539040" y="0"/>
                  </a:lnTo>
                  <a:lnTo>
                    <a:pt x="7539040" y="3340129"/>
                  </a:lnTo>
                  <a:close/>
                </a:path>
              </a:pathLst>
            </a:custGeom>
            <a:ln w="13298">
              <a:solidFill>
                <a:srgbClr val="221714"/>
              </a:solidFill>
            </a:ln>
          </p:spPr>
          <p:txBody>
            <a:bodyPr wrap="square" lIns="0" tIns="0" rIns="0" bIns="0" rtlCol="0"/>
            <a:lstStyle/>
            <a:p/>
          </p:txBody>
        </p:sp>
      </p:grpSp>
      <p:sp>
        <p:nvSpPr>
          <p:cNvPr id="14" name="object 14"/>
          <p:cNvSpPr txBox="1"/>
          <p:nvPr/>
        </p:nvSpPr>
        <p:spPr>
          <a:xfrm>
            <a:off x="8417" y="10673139"/>
            <a:ext cx="2881630" cy="269240"/>
          </a:xfrm>
          <a:prstGeom prst="rect">
            <a:avLst/>
          </a:prstGeom>
          <a:solidFill>
            <a:srgbClr val="01447A"/>
          </a:solidFill>
        </p:spPr>
        <p:txBody>
          <a:bodyPr vert="horz" wrap="square" lIns="0" tIns="0" rIns="0" bIns="0" rtlCol="0">
            <a:spAutoFit/>
          </a:bodyPr>
          <a:lstStyle/>
          <a:p>
            <a:pPr marL="146050">
              <a:lnSpc>
                <a:spcPts val="2080"/>
              </a:lnSpc>
            </a:pPr>
            <a:r>
              <a:rPr sz="2100" spc="-10" dirty="0">
                <a:solidFill>
                  <a:srgbClr val="FFFFFF"/>
                </a:solidFill>
                <a:latin typeface="Times New Roman" panose="02020603050405020304"/>
                <a:cs typeface="Times New Roman" panose="02020603050405020304"/>
              </a:rPr>
              <a:t>Numerical</a:t>
            </a:r>
            <a:r>
              <a:rPr sz="2100" spc="-30" dirty="0">
                <a:solidFill>
                  <a:srgbClr val="FFFFFF"/>
                </a:solidFill>
                <a:latin typeface="Times New Roman" panose="02020603050405020304"/>
                <a:cs typeface="Times New Roman" panose="02020603050405020304"/>
              </a:rPr>
              <a:t> </a:t>
            </a:r>
            <a:r>
              <a:rPr sz="2100" spc="-10" dirty="0">
                <a:solidFill>
                  <a:srgbClr val="FFFFFF"/>
                </a:solidFill>
                <a:latin typeface="Times New Roman" panose="02020603050405020304"/>
                <a:cs typeface="Times New Roman" panose="02020603050405020304"/>
              </a:rPr>
              <a:t>simulation</a:t>
            </a:r>
            <a:endParaRPr sz="2100">
              <a:latin typeface="Times New Roman" panose="02020603050405020304"/>
              <a:cs typeface="Times New Roman" panose="02020603050405020304"/>
            </a:endParaRPr>
          </a:p>
        </p:txBody>
      </p:sp>
      <p:grpSp>
        <p:nvGrpSpPr>
          <p:cNvPr id="15" name="object 15"/>
          <p:cNvGrpSpPr/>
          <p:nvPr/>
        </p:nvGrpSpPr>
        <p:grpSpPr>
          <a:xfrm>
            <a:off x="-6825" y="6401703"/>
            <a:ext cx="7552690" cy="1008380"/>
            <a:chOff x="-6193" y="6335656"/>
            <a:chExt cx="7552690" cy="1008380"/>
          </a:xfrm>
        </p:grpSpPr>
        <p:sp>
          <p:nvSpPr>
            <p:cNvPr id="16" name="object 16"/>
            <p:cNvSpPr/>
            <p:nvPr/>
          </p:nvSpPr>
          <p:spPr>
            <a:xfrm>
              <a:off x="474" y="6342324"/>
              <a:ext cx="7538720" cy="995044"/>
            </a:xfrm>
            <a:custGeom>
              <a:avLst/>
              <a:gdLst/>
              <a:ahLst/>
              <a:cxnLst/>
              <a:rect l="l" t="t" r="r" b="b"/>
              <a:pathLst>
                <a:path w="7538720" h="995045">
                  <a:moveTo>
                    <a:pt x="7538566" y="0"/>
                  </a:moveTo>
                  <a:lnTo>
                    <a:pt x="0" y="0"/>
                  </a:lnTo>
                  <a:lnTo>
                    <a:pt x="0" y="994653"/>
                  </a:lnTo>
                  <a:lnTo>
                    <a:pt x="7538566" y="994653"/>
                  </a:lnTo>
                  <a:lnTo>
                    <a:pt x="7538566" y="0"/>
                  </a:lnTo>
                  <a:close/>
                </a:path>
              </a:pathLst>
            </a:custGeom>
            <a:solidFill>
              <a:srgbClr val="FFFFFF"/>
            </a:solidFill>
          </p:spPr>
          <p:txBody>
            <a:bodyPr wrap="square" lIns="0" tIns="0" rIns="0" bIns="0" rtlCol="0"/>
            <a:lstStyle/>
            <a:p/>
          </p:txBody>
        </p:sp>
        <p:sp>
          <p:nvSpPr>
            <p:cNvPr id="17" name="object 17"/>
            <p:cNvSpPr/>
            <p:nvPr/>
          </p:nvSpPr>
          <p:spPr>
            <a:xfrm>
              <a:off x="474" y="6342324"/>
              <a:ext cx="7539355" cy="995044"/>
            </a:xfrm>
            <a:custGeom>
              <a:avLst/>
              <a:gdLst/>
              <a:ahLst/>
              <a:cxnLst/>
              <a:rect l="l" t="t" r="r" b="b"/>
              <a:pathLst>
                <a:path w="7539355" h="995045">
                  <a:moveTo>
                    <a:pt x="7539040" y="994653"/>
                  </a:moveTo>
                  <a:lnTo>
                    <a:pt x="0" y="994653"/>
                  </a:lnTo>
                  <a:lnTo>
                    <a:pt x="0" y="0"/>
                  </a:lnTo>
                  <a:lnTo>
                    <a:pt x="7539040" y="0"/>
                  </a:lnTo>
                  <a:lnTo>
                    <a:pt x="7539040" y="994653"/>
                  </a:lnTo>
                  <a:close/>
                </a:path>
              </a:pathLst>
            </a:custGeom>
            <a:ln w="13298">
              <a:solidFill>
                <a:srgbClr val="221714"/>
              </a:solidFill>
            </a:ln>
          </p:spPr>
          <p:txBody>
            <a:bodyPr wrap="square" lIns="0" tIns="0" rIns="0" bIns="0" rtlCol="0"/>
            <a:lstStyle/>
            <a:p/>
          </p:txBody>
        </p:sp>
      </p:grpSp>
      <p:sp>
        <p:nvSpPr>
          <p:cNvPr id="31" name="object 31"/>
          <p:cNvSpPr txBox="1"/>
          <p:nvPr/>
        </p:nvSpPr>
        <p:spPr>
          <a:xfrm>
            <a:off x="6649" y="6348973"/>
            <a:ext cx="2883535" cy="281940"/>
          </a:xfrm>
          <a:prstGeom prst="rect">
            <a:avLst/>
          </a:prstGeom>
          <a:solidFill>
            <a:srgbClr val="01447A"/>
          </a:solidFill>
        </p:spPr>
        <p:txBody>
          <a:bodyPr vert="horz" wrap="square" lIns="0" tIns="0" rIns="0" bIns="0" rtlCol="0">
            <a:spAutoFit/>
          </a:bodyPr>
          <a:lstStyle/>
          <a:p>
            <a:pPr marL="147955">
              <a:lnSpc>
                <a:spcPts val="2045"/>
              </a:lnSpc>
            </a:pPr>
            <a:r>
              <a:rPr sz="2100" spc="-5" dirty="0">
                <a:solidFill>
                  <a:srgbClr val="FFFFFF"/>
                </a:solidFill>
                <a:latin typeface="Times New Roman" panose="02020603050405020304"/>
                <a:cs typeface="Times New Roman" panose="02020603050405020304"/>
              </a:rPr>
              <a:t>Research</a:t>
            </a:r>
            <a:r>
              <a:rPr sz="2100" spc="-30" dirty="0">
                <a:solidFill>
                  <a:srgbClr val="FFFFFF"/>
                </a:solidFill>
                <a:latin typeface="Times New Roman" panose="02020603050405020304"/>
                <a:cs typeface="Times New Roman" panose="02020603050405020304"/>
              </a:rPr>
              <a:t> </a:t>
            </a:r>
            <a:r>
              <a:rPr sz="2100" spc="-5" dirty="0">
                <a:solidFill>
                  <a:srgbClr val="FFFFFF"/>
                </a:solidFill>
                <a:latin typeface="Times New Roman" panose="02020603050405020304"/>
                <a:cs typeface="Times New Roman" panose="02020603050405020304"/>
              </a:rPr>
              <a:t>objectives</a:t>
            </a:r>
            <a:endParaRPr sz="2100">
              <a:latin typeface="Times New Roman" panose="02020603050405020304"/>
              <a:cs typeface="Times New Roman" panose="02020603050405020304"/>
            </a:endParaRPr>
          </a:p>
        </p:txBody>
      </p:sp>
      <p:grpSp>
        <p:nvGrpSpPr>
          <p:cNvPr id="32" name="object 32"/>
          <p:cNvGrpSpPr/>
          <p:nvPr/>
        </p:nvGrpSpPr>
        <p:grpSpPr>
          <a:xfrm>
            <a:off x="119398" y="6694571"/>
            <a:ext cx="124460" cy="424815"/>
            <a:chOff x="119398" y="6694571"/>
            <a:chExt cx="124460" cy="424815"/>
          </a:xfrm>
        </p:grpSpPr>
        <p:sp>
          <p:nvSpPr>
            <p:cNvPr id="33" name="object 33"/>
            <p:cNvSpPr/>
            <p:nvPr/>
          </p:nvSpPr>
          <p:spPr>
            <a:xfrm>
              <a:off x="119398" y="6694571"/>
              <a:ext cx="124460" cy="124460"/>
            </a:xfrm>
            <a:custGeom>
              <a:avLst/>
              <a:gdLst/>
              <a:ahLst/>
              <a:cxnLst/>
              <a:rect l="l" t="t" r="r" b="b"/>
              <a:pathLst>
                <a:path w="124460" h="124459">
                  <a:moveTo>
                    <a:pt x="124163" y="0"/>
                  </a:moveTo>
                  <a:lnTo>
                    <a:pt x="0" y="0"/>
                  </a:lnTo>
                  <a:lnTo>
                    <a:pt x="0" y="124163"/>
                  </a:lnTo>
                  <a:lnTo>
                    <a:pt x="124163" y="124163"/>
                  </a:lnTo>
                  <a:lnTo>
                    <a:pt x="124163" y="0"/>
                  </a:lnTo>
                  <a:close/>
                </a:path>
              </a:pathLst>
            </a:custGeom>
            <a:solidFill>
              <a:srgbClr val="000000"/>
            </a:solidFill>
          </p:spPr>
          <p:txBody>
            <a:bodyPr wrap="square" lIns="0" tIns="0" rIns="0" bIns="0" rtlCol="0"/>
            <a:lstStyle/>
            <a:p/>
          </p:txBody>
        </p:sp>
        <p:sp>
          <p:nvSpPr>
            <p:cNvPr id="34" name="object 34"/>
            <p:cNvSpPr/>
            <p:nvPr/>
          </p:nvSpPr>
          <p:spPr>
            <a:xfrm>
              <a:off x="119398" y="6995133"/>
              <a:ext cx="124460" cy="124460"/>
            </a:xfrm>
            <a:custGeom>
              <a:avLst/>
              <a:gdLst/>
              <a:ahLst/>
              <a:cxnLst/>
              <a:rect l="l" t="t" r="r" b="b"/>
              <a:pathLst>
                <a:path w="124460" h="124459">
                  <a:moveTo>
                    <a:pt x="124163" y="0"/>
                  </a:moveTo>
                  <a:lnTo>
                    <a:pt x="0" y="0"/>
                  </a:lnTo>
                  <a:lnTo>
                    <a:pt x="0" y="124163"/>
                  </a:lnTo>
                  <a:lnTo>
                    <a:pt x="124163" y="124163"/>
                  </a:lnTo>
                  <a:lnTo>
                    <a:pt x="124163" y="0"/>
                  </a:lnTo>
                  <a:close/>
                </a:path>
              </a:pathLst>
            </a:custGeom>
            <a:solidFill>
              <a:srgbClr val="000000"/>
            </a:solidFill>
          </p:spPr>
          <p:txBody>
            <a:bodyPr wrap="square" lIns="0" tIns="0" rIns="0" bIns="0" rtlCol="0"/>
            <a:lstStyle/>
            <a:p/>
          </p:txBody>
        </p:sp>
      </p:grpSp>
      <p:sp>
        <p:nvSpPr>
          <p:cNvPr id="35" name="object 35"/>
          <p:cNvSpPr txBox="1"/>
          <p:nvPr/>
        </p:nvSpPr>
        <p:spPr>
          <a:xfrm>
            <a:off x="350088" y="6539753"/>
            <a:ext cx="6965315" cy="595675"/>
          </a:xfrm>
          <a:prstGeom prst="rect">
            <a:avLst/>
          </a:prstGeom>
        </p:spPr>
        <p:txBody>
          <a:bodyPr vert="horz" wrap="square" lIns="0" tIns="107314" rIns="0" bIns="0" rtlCol="0">
            <a:spAutoFit/>
          </a:bodyPr>
          <a:lstStyle/>
          <a:p>
            <a:pPr marL="20955" indent="-8890">
              <a:lnSpc>
                <a:spcPct val="100000"/>
              </a:lnSpc>
              <a:spcBef>
                <a:spcPts val="845"/>
              </a:spcBef>
            </a:pPr>
            <a:r>
              <a:rPr lang="en-US" sz="1250" spc="-5" dirty="0">
                <a:latin typeface="Times New Roman" panose="02020603050405020304"/>
                <a:cs typeface="Times New Roman" panose="02020603050405020304"/>
              </a:rPr>
              <a:t>Presentation of a methodology designed to model a solar photovoltaic plant</a:t>
            </a:r>
            <a:r>
              <a:rPr sz="1250" dirty="0">
                <a:latin typeface="Times New Roman" panose="02020603050405020304"/>
                <a:cs typeface="Times New Roman" panose="02020603050405020304"/>
              </a:rPr>
              <a:t>.</a:t>
            </a:r>
            <a:endParaRPr sz="1250" dirty="0">
              <a:latin typeface="Times New Roman" panose="02020603050405020304"/>
              <a:cs typeface="Times New Roman" panose="02020603050405020304"/>
            </a:endParaRPr>
          </a:p>
          <a:p>
            <a:pPr marL="20955" marR="34925">
              <a:lnSpc>
                <a:spcPct val="100000"/>
              </a:lnSpc>
              <a:spcBef>
                <a:spcPts val="750"/>
              </a:spcBef>
            </a:pPr>
            <a:r>
              <a:rPr lang="en-US" sz="1250" spc="-5" dirty="0">
                <a:latin typeface="Times New Roman" panose="02020603050405020304"/>
                <a:cs typeface="Times New Roman" panose="02020603050405020304"/>
              </a:rPr>
              <a:t>Modelling and simulation</a:t>
            </a:r>
            <a:r>
              <a:rPr lang="en-US" sz="1250" spc="10" dirty="0">
                <a:latin typeface="Times New Roman" panose="02020603050405020304"/>
                <a:cs typeface="Times New Roman" panose="02020603050405020304"/>
              </a:rPr>
              <a:t> of PV system using Bond Graph approach, Genetic Algorithms and </a:t>
            </a:r>
            <a:r>
              <a:rPr lang="en-US" sz="1250" spc="10" dirty="0" err="1">
                <a:latin typeface="Times New Roman" panose="02020603050405020304"/>
                <a:cs typeface="Times New Roman" panose="02020603050405020304"/>
              </a:rPr>
              <a:t>Matlab</a:t>
            </a:r>
            <a:r>
              <a:rPr lang="en-US" sz="1250" spc="10" dirty="0">
                <a:latin typeface="Times New Roman" panose="02020603050405020304"/>
                <a:cs typeface="Times New Roman" panose="02020603050405020304"/>
              </a:rPr>
              <a:t>.</a:t>
            </a:r>
            <a:endParaRPr sz="1250" dirty="0">
              <a:latin typeface="Times New Roman" panose="02020603050405020304"/>
              <a:cs typeface="Times New Roman" panose="02020603050405020304"/>
            </a:endParaRPr>
          </a:p>
        </p:txBody>
      </p:sp>
      <p:grpSp>
        <p:nvGrpSpPr>
          <p:cNvPr id="119" name="object 119"/>
          <p:cNvGrpSpPr/>
          <p:nvPr/>
        </p:nvGrpSpPr>
        <p:grpSpPr>
          <a:xfrm>
            <a:off x="-17942" y="14151851"/>
            <a:ext cx="7546340" cy="3404870"/>
            <a:chOff x="-3130" y="14093666"/>
            <a:chExt cx="7546340" cy="3404870"/>
          </a:xfrm>
        </p:grpSpPr>
        <p:sp>
          <p:nvSpPr>
            <p:cNvPr id="120" name="object 120"/>
            <p:cNvSpPr/>
            <p:nvPr/>
          </p:nvSpPr>
          <p:spPr>
            <a:xfrm>
              <a:off x="3537" y="14100334"/>
              <a:ext cx="7533005" cy="3391535"/>
            </a:xfrm>
            <a:custGeom>
              <a:avLst/>
              <a:gdLst/>
              <a:ahLst/>
              <a:cxnLst/>
              <a:rect l="l" t="t" r="r" b="b"/>
              <a:pathLst>
                <a:path w="7533005" h="3391534">
                  <a:moveTo>
                    <a:pt x="7532821" y="0"/>
                  </a:moveTo>
                  <a:lnTo>
                    <a:pt x="0" y="0"/>
                  </a:lnTo>
                  <a:lnTo>
                    <a:pt x="0" y="3390980"/>
                  </a:lnTo>
                  <a:lnTo>
                    <a:pt x="7532821" y="3390980"/>
                  </a:lnTo>
                  <a:lnTo>
                    <a:pt x="7532821" y="0"/>
                  </a:lnTo>
                  <a:close/>
                </a:path>
              </a:pathLst>
            </a:custGeom>
            <a:solidFill>
              <a:srgbClr val="FFFFFF"/>
            </a:solidFill>
          </p:spPr>
          <p:txBody>
            <a:bodyPr wrap="square" lIns="0" tIns="0" rIns="0" bIns="0" rtlCol="0"/>
            <a:lstStyle/>
            <a:p>
              <a:endParaRPr dirty="0"/>
            </a:p>
          </p:txBody>
        </p:sp>
        <p:sp>
          <p:nvSpPr>
            <p:cNvPr id="121" name="object 121"/>
            <p:cNvSpPr/>
            <p:nvPr/>
          </p:nvSpPr>
          <p:spPr>
            <a:xfrm>
              <a:off x="3537" y="14100334"/>
              <a:ext cx="7533005" cy="3391535"/>
            </a:xfrm>
            <a:custGeom>
              <a:avLst/>
              <a:gdLst/>
              <a:ahLst/>
              <a:cxnLst/>
              <a:rect l="l" t="t" r="r" b="b"/>
              <a:pathLst>
                <a:path w="7533005" h="3391534">
                  <a:moveTo>
                    <a:pt x="7532821" y="3390976"/>
                  </a:moveTo>
                  <a:lnTo>
                    <a:pt x="0" y="3390976"/>
                  </a:lnTo>
                  <a:lnTo>
                    <a:pt x="0" y="0"/>
                  </a:lnTo>
                  <a:lnTo>
                    <a:pt x="7532821" y="0"/>
                  </a:lnTo>
                  <a:lnTo>
                    <a:pt x="7532821" y="3390976"/>
                  </a:lnTo>
                  <a:close/>
                </a:path>
              </a:pathLst>
            </a:custGeom>
            <a:ln w="13298">
              <a:solidFill>
                <a:srgbClr val="221714"/>
              </a:solidFill>
            </a:ln>
          </p:spPr>
          <p:txBody>
            <a:bodyPr wrap="square" lIns="0" tIns="0" rIns="0" bIns="0" rtlCol="0"/>
            <a:lstStyle/>
            <a:p/>
          </p:txBody>
        </p:sp>
      </p:grpSp>
      <p:sp>
        <p:nvSpPr>
          <p:cNvPr id="135" name="object 135"/>
          <p:cNvSpPr txBox="1"/>
          <p:nvPr/>
        </p:nvSpPr>
        <p:spPr>
          <a:xfrm>
            <a:off x="8417" y="14106983"/>
            <a:ext cx="2881630" cy="274955"/>
          </a:xfrm>
          <a:prstGeom prst="rect">
            <a:avLst/>
          </a:prstGeom>
          <a:solidFill>
            <a:srgbClr val="01447A"/>
          </a:solidFill>
        </p:spPr>
        <p:txBody>
          <a:bodyPr vert="horz" wrap="square" lIns="0" tIns="0" rIns="0" bIns="0" rtlCol="0">
            <a:spAutoFit/>
          </a:bodyPr>
          <a:lstStyle/>
          <a:p>
            <a:pPr marL="144145">
              <a:lnSpc>
                <a:spcPts val="2165"/>
              </a:lnSpc>
            </a:pPr>
            <a:r>
              <a:rPr sz="2100" spc="-5" dirty="0">
                <a:solidFill>
                  <a:srgbClr val="FFFFFF"/>
                </a:solidFill>
                <a:latin typeface="Times New Roman" panose="02020603050405020304"/>
                <a:cs typeface="Times New Roman" panose="02020603050405020304"/>
              </a:rPr>
              <a:t>Results</a:t>
            </a:r>
            <a:endParaRPr sz="2100">
              <a:latin typeface="Times New Roman" panose="02020603050405020304"/>
              <a:cs typeface="Times New Roman" panose="02020603050405020304"/>
            </a:endParaRPr>
          </a:p>
        </p:txBody>
      </p:sp>
      <p:grpSp>
        <p:nvGrpSpPr>
          <p:cNvPr id="150" name="object 150"/>
          <p:cNvGrpSpPr/>
          <p:nvPr/>
        </p:nvGrpSpPr>
        <p:grpSpPr>
          <a:xfrm>
            <a:off x="0" y="17557796"/>
            <a:ext cx="7539355" cy="1043940"/>
            <a:chOff x="0" y="17557796"/>
            <a:chExt cx="7539355" cy="1043940"/>
          </a:xfrm>
        </p:grpSpPr>
        <p:sp>
          <p:nvSpPr>
            <p:cNvPr id="151" name="object 151"/>
            <p:cNvSpPr/>
            <p:nvPr/>
          </p:nvSpPr>
          <p:spPr>
            <a:xfrm>
              <a:off x="0" y="17564445"/>
              <a:ext cx="7539355" cy="1030605"/>
            </a:xfrm>
            <a:custGeom>
              <a:avLst/>
              <a:gdLst/>
              <a:ahLst/>
              <a:cxnLst/>
              <a:rect l="l" t="t" r="r" b="b"/>
              <a:pathLst>
                <a:path w="7539355" h="1030605">
                  <a:moveTo>
                    <a:pt x="7539040" y="0"/>
                  </a:moveTo>
                  <a:lnTo>
                    <a:pt x="0" y="0"/>
                  </a:lnTo>
                  <a:lnTo>
                    <a:pt x="0" y="1030588"/>
                  </a:lnTo>
                  <a:lnTo>
                    <a:pt x="7539040" y="1030588"/>
                  </a:lnTo>
                  <a:lnTo>
                    <a:pt x="7539040" y="0"/>
                  </a:lnTo>
                  <a:close/>
                </a:path>
              </a:pathLst>
            </a:custGeom>
            <a:solidFill>
              <a:srgbClr val="FFFFFF"/>
            </a:solidFill>
          </p:spPr>
          <p:txBody>
            <a:bodyPr wrap="square" lIns="0" tIns="0" rIns="0" bIns="0" rtlCol="0"/>
            <a:lstStyle/>
            <a:p/>
          </p:txBody>
        </p:sp>
        <p:sp>
          <p:nvSpPr>
            <p:cNvPr id="152" name="object 152"/>
            <p:cNvSpPr/>
            <p:nvPr/>
          </p:nvSpPr>
          <p:spPr>
            <a:xfrm>
              <a:off x="0" y="17557800"/>
              <a:ext cx="7539355" cy="1043940"/>
            </a:xfrm>
            <a:custGeom>
              <a:avLst/>
              <a:gdLst/>
              <a:ahLst/>
              <a:cxnLst/>
              <a:rect l="l" t="t" r="r" b="b"/>
              <a:pathLst>
                <a:path w="7539355" h="1043940">
                  <a:moveTo>
                    <a:pt x="7539037" y="1030592"/>
                  </a:moveTo>
                  <a:lnTo>
                    <a:pt x="0" y="1030592"/>
                  </a:lnTo>
                  <a:lnTo>
                    <a:pt x="0" y="1043889"/>
                  </a:lnTo>
                  <a:lnTo>
                    <a:pt x="7539037" y="1043889"/>
                  </a:lnTo>
                  <a:lnTo>
                    <a:pt x="7539037" y="1030592"/>
                  </a:lnTo>
                  <a:close/>
                </a:path>
                <a:path w="7539355" h="1043940">
                  <a:moveTo>
                    <a:pt x="7539037" y="0"/>
                  </a:moveTo>
                  <a:lnTo>
                    <a:pt x="0" y="0"/>
                  </a:lnTo>
                  <a:lnTo>
                    <a:pt x="0" y="13296"/>
                  </a:lnTo>
                  <a:lnTo>
                    <a:pt x="7539037" y="13296"/>
                  </a:lnTo>
                  <a:lnTo>
                    <a:pt x="7539037" y="0"/>
                  </a:lnTo>
                  <a:close/>
                </a:path>
              </a:pathLst>
            </a:custGeom>
            <a:solidFill>
              <a:srgbClr val="221714"/>
            </a:solidFill>
          </p:spPr>
          <p:txBody>
            <a:bodyPr wrap="square" lIns="0" tIns="0" rIns="0" bIns="0" rtlCol="0"/>
            <a:lstStyle/>
            <a:p/>
          </p:txBody>
        </p:sp>
        <p:sp>
          <p:nvSpPr>
            <p:cNvPr id="153" name="object 153"/>
            <p:cNvSpPr/>
            <p:nvPr/>
          </p:nvSpPr>
          <p:spPr>
            <a:xfrm>
              <a:off x="3537" y="17561165"/>
              <a:ext cx="2890520" cy="289560"/>
            </a:xfrm>
            <a:custGeom>
              <a:avLst/>
              <a:gdLst/>
              <a:ahLst/>
              <a:cxnLst/>
              <a:rect l="l" t="t" r="r" b="b"/>
              <a:pathLst>
                <a:path w="2890520" h="289559">
                  <a:moveTo>
                    <a:pt x="2889964" y="0"/>
                  </a:moveTo>
                  <a:lnTo>
                    <a:pt x="0" y="0"/>
                  </a:lnTo>
                  <a:lnTo>
                    <a:pt x="0" y="288997"/>
                  </a:lnTo>
                  <a:lnTo>
                    <a:pt x="2889964" y="288997"/>
                  </a:lnTo>
                  <a:lnTo>
                    <a:pt x="2889964" y="0"/>
                  </a:lnTo>
                  <a:close/>
                </a:path>
              </a:pathLst>
            </a:custGeom>
            <a:solidFill>
              <a:srgbClr val="01447A"/>
            </a:solidFill>
          </p:spPr>
          <p:txBody>
            <a:bodyPr wrap="square" lIns="0" tIns="0" rIns="0" bIns="0" rtlCol="0"/>
            <a:lstStyle/>
            <a:p/>
          </p:txBody>
        </p:sp>
      </p:grpSp>
      <p:sp>
        <p:nvSpPr>
          <p:cNvPr id="154" name="object 154"/>
          <p:cNvSpPr txBox="1"/>
          <p:nvPr/>
        </p:nvSpPr>
        <p:spPr>
          <a:xfrm>
            <a:off x="154042" y="17503356"/>
            <a:ext cx="1341120" cy="344805"/>
          </a:xfrm>
          <a:prstGeom prst="rect">
            <a:avLst/>
          </a:prstGeom>
        </p:spPr>
        <p:txBody>
          <a:bodyPr vert="horz" wrap="square" lIns="0" tIns="12065" rIns="0" bIns="0" rtlCol="0">
            <a:spAutoFit/>
          </a:bodyPr>
          <a:lstStyle/>
          <a:p>
            <a:pPr marL="12700">
              <a:lnSpc>
                <a:spcPct val="100000"/>
              </a:lnSpc>
              <a:spcBef>
                <a:spcPts val="95"/>
              </a:spcBef>
            </a:pPr>
            <a:r>
              <a:rPr sz="2100" spc="-5" dirty="0">
                <a:solidFill>
                  <a:srgbClr val="FFFFFF"/>
                </a:solidFill>
                <a:latin typeface="Times New Roman" panose="02020603050405020304"/>
                <a:cs typeface="Times New Roman" panose="02020603050405020304"/>
              </a:rPr>
              <a:t>Conclusions</a:t>
            </a:r>
            <a:endParaRPr sz="2100">
              <a:latin typeface="Times New Roman" panose="02020603050405020304"/>
              <a:cs typeface="Times New Roman" panose="02020603050405020304"/>
            </a:endParaRPr>
          </a:p>
        </p:txBody>
      </p:sp>
      <p:sp>
        <p:nvSpPr>
          <p:cNvPr id="208" name="object 208"/>
          <p:cNvSpPr txBox="1"/>
          <p:nvPr/>
        </p:nvSpPr>
        <p:spPr>
          <a:xfrm>
            <a:off x="51242" y="2812270"/>
            <a:ext cx="7347623" cy="3042500"/>
          </a:xfrm>
          <a:prstGeom prst="rect">
            <a:avLst/>
          </a:prstGeom>
        </p:spPr>
        <p:txBody>
          <a:bodyPr vert="horz" wrap="square" lIns="0" tIns="13335" rIns="0" bIns="0" rtlCol="0">
            <a:spAutoFit/>
          </a:bodyPr>
          <a:lstStyle/>
          <a:p>
            <a:pPr indent="180340" algn="just">
              <a:spcBef>
                <a:spcPts val="1200"/>
              </a:spcBef>
            </a:pPr>
            <a:r>
              <a:rPr lang="en-GB" sz="1400" dirty="0">
                <a:latin typeface="Times New Roman" panose="02020603050405020304"/>
                <a:cs typeface="Times New Roman" panose="02020603050405020304"/>
              </a:rPr>
              <a:t>The rapid growth of urbanization and industrialization has dramatically increased energy demand worldwide, leading to a reliance on fossil fuels, which exacerbates environmental pollution and energy crises. As a result, integrating green and low-carbon energy sources into traditional power systems has become essential. Among renewable resources, solar energy stands out for its safety and environmental benefits, driving significant growth in photovoltaic (PV) systems. Accurately modelling PV systems and identifying parameters is crucial for predicting power output and enhancing MPPT tracking [1]. Circuit-based single-diode and double-diode models are commonly used to replicate PV performance, with newer multidimensional diode models allowing for technology-specific customization[2] . Various methods have been developed to identify PV model parameters, including improved algorithms such as the ant lion optimizer (IALO) [5], enhanced particle swarm algorithms [4], and the teaching-learning-based optimization (STLBO) method, which incorporates local search strategies for greater accuracy [6]. Additionally, the month flame optimizer (MFO) has been refined to estimate PV parameters using the three-diode model [7]. </a:t>
            </a:r>
            <a:endParaRPr lang="fr-FR" sz="1400" dirty="0">
              <a:latin typeface="Times New Roman" panose="02020603050405020304"/>
              <a:cs typeface="Times New Roman" panose="02020603050405020304"/>
            </a:endParaRPr>
          </a:p>
          <a:p>
            <a:pPr marL="12700">
              <a:lnSpc>
                <a:spcPct val="100000"/>
              </a:lnSpc>
              <a:spcBef>
                <a:spcPts val="105"/>
              </a:spcBef>
            </a:pPr>
            <a:endParaRPr sz="1400" dirty="0">
              <a:latin typeface="Times New Roman" panose="02020603050405020304"/>
              <a:cs typeface="Times New Roman" panose="02020603050405020304"/>
            </a:endParaRPr>
          </a:p>
        </p:txBody>
      </p:sp>
      <p:sp>
        <p:nvSpPr>
          <p:cNvPr id="211" name="object 211"/>
          <p:cNvSpPr txBox="1"/>
          <p:nvPr/>
        </p:nvSpPr>
        <p:spPr>
          <a:xfrm>
            <a:off x="143150" y="10949965"/>
            <a:ext cx="3912235" cy="1029128"/>
          </a:xfrm>
          <a:prstGeom prst="rect">
            <a:avLst/>
          </a:prstGeom>
        </p:spPr>
        <p:txBody>
          <a:bodyPr vert="horz" wrap="square" lIns="0" tIns="13335" rIns="0" bIns="0" rtlCol="0">
            <a:spAutoFit/>
          </a:bodyPr>
          <a:lstStyle/>
          <a:p>
            <a:pPr marR="5080" algn="just">
              <a:lnSpc>
                <a:spcPct val="100000"/>
              </a:lnSpc>
              <a:spcBef>
                <a:spcPts val="105"/>
              </a:spcBef>
            </a:pPr>
            <a:r>
              <a:rPr lang="en-GB" sz="1100" spc="-20" dirty="0">
                <a:latin typeface="Times New Roman" panose="02020603050405020304"/>
                <a:cs typeface="Times New Roman" panose="02020603050405020304"/>
              </a:rPr>
              <a:t>In the provided equation, </a:t>
            </a:r>
            <a:r>
              <a:rPr lang="en-GB" sz="1100" spc="-20" dirty="0" err="1">
                <a:latin typeface="Times New Roman" panose="02020603050405020304"/>
                <a:cs typeface="Times New Roman" panose="02020603050405020304"/>
              </a:rPr>
              <a:t>Ipv,ref</a:t>
            </a:r>
            <a:r>
              <a:rPr lang="en-GB" sz="1100" spc="-20" dirty="0">
                <a:latin typeface="Times New Roman" panose="02020603050405020304"/>
                <a:cs typeface="Times New Roman" panose="02020603050405020304"/>
              </a:rPr>
              <a:t> represents the photocurrent, </a:t>
            </a:r>
            <a:r>
              <a:rPr lang="en-GB" sz="1100" spc="-20" dirty="0" err="1">
                <a:latin typeface="Times New Roman" panose="02020603050405020304"/>
                <a:cs typeface="Times New Roman" panose="02020603050405020304"/>
              </a:rPr>
              <a:t>Gref</a:t>
            </a:r>
            <a:r>
              <a:rPr lang="en-GB" sz="1100" spc="-20" dirty="0">
                <a:latin typeface="Times New Roman" panose="02020603050405020304"/>
                <a:cs typeface="Times New Roman" panose="02020603050405020304"/>
              </a:rPr>
              <a:t> denotes the solar irradiance, and Tref signifies the cell temperature under standard reference conditions. Additionally, α'T represents the relative temperature coefficient of the short-circuit current. At times, companies can determine the absolute temperature coefficient of the short-circuit current, denoted as αT, specific to a certain solar panel. </a:t>
            </a:r>
            <a:endParaRPr sz="1100" spc="-20" dirty="0">
              <a:latin typeface="Times New Roman" panose="02020603050405020304"/>
              <a:cs typeface="Times New Roman" panose="02020603050405020304"/>
            </a:endParaRPr>
          </a:p>
        </p:txBody>
      </p:sp>
      <p:sp>
        <p:nvSpPr>
          <p:cNvPr id="212" name="object 212"/>
          <p:cNvSpPr txBox="1"/>
          <p:nvPr/>
        </p:nvSpPr>
        <p:spPr>
          <a:xfrm>
            <a:off x="142418" y="7771841"/>
            <a:ext cx="3773804" cy="1257395"/>
          </a:xfrm>
          <a:prstGeom prst="rect">
            <a:avLst/>
          </a:prstGeom>
        </p:spPr>
        <p:txBody>
          <a:bodyPr vert="horz" wrap="square" lIns="0" tIns="13335" rIns="0" bIns="0" rtlCol="0">
            <a:spAutoFit/>
          </a:bodyPr>
          <a:lstStyle/>
          <a:p>
            <a:pPr marL="12700">
              <a:lnSpc>
                <a:spcPct val="100000"/>
              </a:lnSpc>
              <a:spcBef>
                <a:spcPts val="105"/>
              </a:spcBef>
            </a:pPr>
            <a:r>
              <a:rPr lang="fr-FR" sz="1250" b="1" dirty="0">
                <a:solidFill>
                  <a:srgbClr val="E60012"/>
                </a:solidFill>
                <a:latin typeface="Times New Roman" panose="02020603050405020304"/>
                <a:cs typeface="Times New Roman" panose="02020603050405020304"/>
              </a:rPr>
              <a:t>PV </a:t>
            </a:r>
            <a:r>
              <a:rPr lang="en-GB" sz="1250" b="1" dirty="0">
                <a:solidFill>
                  <a:srgbClr val="E60012"/>
                </a:solidFill>
                <a:latin typeface="Times New Roman" panose="02020603050405020304"/>
                <a:cs typeface="Times New Roman" panose="02020603050405020304"/>
              </a:rPr>
              <a:t>Cell</a:t>
            </a:r>
            <a:r>
              <a:rPr lang="fr-FR" sz="1250" b="1" dirty="0">
                <a:solidFill>
                  <a:srgbClr val="E60012"/>
                </a:solidFill>
                <a:latin typeface="Times New Roman" panose="02020603050405020304"/>
                <a:cs typeface="Times New Roman" panose="02020603050405020304"/>
              </a:rPr>
              <a:t> model</a:t>
            </a:r>
            <a:endParaRPr sz="1250" dirty="0">
              <a:latin typeface="Times New Roman" panose="02020603050405020304"/>
              <a:cs typeface="Times New Roman" panose="02020603050405020304"/>
            </a:endParaRPr>
          </a:p>
          <a:p>
            <a:pPr marL="12700" marR="5080" algn="just">
              <a:lnSpc>
                <a:spcPct val="100000"/>
              </a:lnSpc>
              <a:spcBef>
                <a:spcPts val="1005"/>
              </a:spcBef>
            </a:pPr>
            <a:r>
              <a:rPr sz="1000" dirty="0">
                <a:latin typeface="Times New Roman" panose="02020603050405020304"/>
                <a:cs typeface="Times New Roman" panose="02020603050405020304"/>
              </a:rPr>
              <a:t>The</a:t>
            </a:r>
            <a:r>
              <a:rPr lang="en-GB" sz="1000" dirty="0">
                <a:latin typeface="Times New Roman" panose="02020603050405020304"/>
                <a:cs typeface="Times New Roman" panose="02020603050405020304"/>
              </a:rPr>
              <a:t> commonly used one-diode model, shown in Figure 1, represents the electrical characteristics of a PV cell. In this model, a current generator (</a:t>
            </a:r>
            <a:r>
              <a:rPr lang="en-GB" sz="1000" dirty="0" err="1">
                <a:latin typeface="Times New Roman" panose="02020603050405020304"/>
                <a:cs typeface="Times New Roman" panose="02020603050405020304"/>
              </a:rPr>
              <a:t>Ipv</a:t>
            </a:r>
            <a:r>
              <a:rPr lang="en-GB" sz="1000" dirty="0">
                <a:latin typeface="Times New Roman" panose="02020603050405020304"/>
                <a:cs typeface="Times New Roman" panose="02020603050405020304"/>
              </a:rPr>
              <a:t>), influenced by solar radiation (G) and cell temperature (T), operates in parallel with a diode that converts solar radiation into electricity. Additionally, series resistance (Rs) accounts for resistive losses, while shunt resistance (Rp) models cell leakage </a:t>
            </a:r>
            <a:endParaRPr sz="1000" dirty="0">
              <a:latin typeface="Times New Roman" panose="02020603050405020304"/>
              <a:cs typeface="Times New Roman" panose="02020603050405020304"/>
            </a:endParaRPr>
          </a:p>
        </p:txBody>
      </p:sp>
      <p:sp>
        <p:nvSpPr>
          <p:cNvPr id="218" name="object 218"/>
          <p:cNvSpPr txBox="1"/>
          <p:nvPr/>
        </p:nvSpPr>
        <p:spPr>
          <a:xfrm>
            <a:off x="4299601" y="10949965"/>
            <a:ext cx="3111500" cy="1029128"/>
          </a:xfrm>
          <a:prstGeom prst="rect">
            <a:avLst/>
          </a:prstGeom>
        </p:spPr>
        <p:txBody>
          <a:bodyPr vert="horz" wrap="square" lIns="0" tIns="13335" rIns="0" bIns="0" rtlCol="0">
            <a:spAutoFit/>
          </a:bodyPr>
          <a:lstStyle/>
          <a:p>
            <a:pPr marR="5080" algn="just">
              <a:lnSpc>
                <a:spcPct val="100000"/>
              </a:lnSpc>
              <a:spcBef>
                <a:spcPts val="105"/>
              </a:spcBef>
            </a:pPr>
            <a:r>
              <a:rPr lang="en-GB" sz="1100" dirty="0">
                <a:latin typeface="Times New Roman" panose="02020603050405020304"/>
                <a:cs typeface="Times New Roman" panose="02020603050405020304"/>
              </a:rPr>
              <a:t>The photovoltaic panel model is formulated by arranging photovoltaic cells in either series, which serves to augment the panel's voltage in parallel, which enhances its current, or through a combination of both series and parallel configurations, as stipulated by mathematical expressions </a:t>
            </a:r>
            <a:r>
              <a:rPr sz="1100" dirty="0">
                <a:latin typeface="Times New Roman" panose="02020603050405020304"/>
                <a:cs typeface="Times New Roman" panose="02020603050405020304"/>
              </a:rPr>
              <a:t>.</a:t>
            </a:r>
            <a:endParaRPr sz="1100" dirty="0">
              <a:latin typeface="Times New Roman" panose="02020603050405020304"/>
              <a:cs typeface="Times New Roman" panose="02020603050405020304"/>
            </a:endParaRPr>
          </a:p>
        </p:txBody>
      </p:sp>
      <p:grpSp>
        <p:nvGrpSpPr>
          <p:cNvPr id="219" name="object 219"/>
          <p:cNvGrpSpPr/>
          <p:nvPr/>
        </p:nvGrpSpPr>
        <p:grpSpPr>
          <a:xfrm>
            <a:off x="-1966" y="18629174"/>
            <a:ext cx="7537617" cy="1486389"/>
            <a:chOff x="3537" y="19437260"/>
            <a:chExt cx="7537617" cy="667004"/>
          </a:xfrm>
        </p:grpSpPr>
        <p:sp>
          <p:nvSpPr>
            <p:cNvPr id="220" name="object 220"/>
            <p:cNvSpPr/>
            <p:nvPr/>
          </p:nvSpPr>
          <p:spPr>
            <a:xfrm>
              <a:off x="6883" y="19439415"/>
              <a:ext cx="7532370" cy="664845"/>
            </a:xfrm>
            <a:custGeom>
              <a:avLst/>
              <a:gdLst/>
              <a:ahLst/>
              <a:cxnLst/>
              <a:rect l="l" t="t" r="r" b="b"/>
              <a:pathLst>
                <a:path w="7532370" h="664844">
                  <a:moveTo>
                    <a:pt x="7532156" y="0"/>
                  </a:moveTo>
                  <a:lnTo>
                    <a:pt x="0" y="0"/>
                  </a:lnTo>
                  <a:lnTo>
                    <a:pt x="0" y="664684"/>
                  </a:lnTo>
                  <a:lnTo>
                    <a:pt x="7532156" y="664684"/>
                  </a:lnTo>
                  <a:lnTo>
                    <a:pt x="7532156" y="0"/>
                  </a:lnTo>
                  <a:close/>
                </a:path>
              </a:pathLst>
            </a:custGeom>
            <a:solidFill>
              <a:srgbClr val="FFFFFF"/>
            </a:solidFill>
          </p:spPr>
          <p:txBody>
            <a:bodyPr wrap="square" lIns="0" tIns="0" rIns="0" bIns="0" rtlCol="0"/>
            <a:lstStyle/>
            <a:p/>
          </p:txBody>
        </p:sp>
        <p:sp>
          <p:nvSpPr>
            <p:cNvPr id="221" name="object 221"/>
            <p:cNvSpPr/>
            <p:nvPr/>
          </p:nvSpPr>
          <p:spPr>
            <a:xfrm>
              <a:off x="6879" y="19439419"/>
              <a:ext cx="7534275" cy="664845"/>
            </a:xfrm>
            <a:custGeom>
              <a:avLst/>
              <a:gdLst/>
              <a:ahLst/>
              <a:cxnLst/>
              <a:rect l="l" t="t" r="r" b="b"/>
              <a:pathLst>
                <a:path w="7534275" h="664844">
                  <a:moveTo>
                    <a:pt x="7534147" y="664680"/>
                  </a:moveTo>
                  <a:lnTo>
                    <a:pt x="0" y="664680"/>
                  </a:lnTo>
                  <a:lnTo>
                    <a:pt x="0" y="0"/>
                  </a:lnTo>
                  <a:lnTo>
                    <a:pt x="7534147" y="0"/>
                  </a:lnTo>
                  <a:lnTo>
                    <a:pt x="7534147" y="664680"/>
                  </a:lnTo>
                  <a:close/>
                </a:path>
              </a:pathLst>
            </a:custGeom>
            <a:ln w="13298">
              <a:solidFill>
                <a:srgbClr val="221714"/>
              </a:solidFill>
            </a:ln>
          </p:spPr>
          <p:txBody>
            <a:bodyPr wrap="square" lIns="0" tIns="0" rIns="0" bIns="0" rtlCol="0"/>
            <a:lstStyle/>
            <a:p/>
          </p:txBody>
        </p:sp>
        <p:sp>
          <p:nvSpPr>
            <p:cNvPr id="222" name="object 222"/>
            <p:cNvSpPr/>
            <p:nvPr/>
          </p:nvSpPr>
          <p:spPr>
            <a:xfrm>
              <a:off x="3537" y="19437260"/>
              <a:ext cx="2890520" cy="132703"/>
            </a:xfrm>
            <a:custGeom>
              <a:avLst/>
              <a:gdLst/>
              <a:ahLst/>
              <a:cxnLst/>
              <a:rect l="l" t="t" r="r" b="b"/>
              <a:pathLst>
                <a:path w="2890520" h="289559">
                  <a:moveTo>
                    <a:pt x="2889964" y="0"/>
                  </a:moveTo>
                  <a:lnTo>
                    <a:pt x="0" y="0"/>
                  </a:lnTo>
                  <a:lnTo>
                    <a:pt x="0" y="288997"/>
                  </a:lnTo>
                  <a:lnTo>
                    <a:pt x="2889964" y="288997"/>
                  </a:lnTo>
                  <a:lnTo>
                    <a:pt x="2889964" y="0"/>
                  </a:lnTo>
                  <a:close/>
                </a:path>
              </a:pathLst>
            </a:custGeom>
            <a:solidFill>
              <a:srgbClr val="01447A"/>
            </a:solidFill>
          </p:spPr>
          <p:txBody>
            <a:bodyPr wrap="square" lIns="0" tIns="0" rIns="0" bIns="0" rtlCol="0"/>
            <a:lstStyle/>
            <a:p>
              <a:endParaRPr dirty="0"/>
            </a:p>
          </p:txBody>
        </p:sp>
      </p:grpSp>
      <p:sp>
        <p:nvSpPr>
          <p:cNvPr id="223" name="object 223"/>
          <p:cNvSpPr txBox="1"/>
          <p:nvPr/>
        </p:nvSpPr>
        <p:spPr>
          <a:xfrm>
            <a:off x="64594" y="18603555"/>
            <a:ext cx="1207135" cy="344805"/>
          </a:xfrm>
          <a:prstGeom prst="rect">
            <a:avLst/>
          </a:prstGeom>
        </p:spPr>
        <p:txBody>
          <a:bodyPr vert="horz" wrap="square" lIns="0" tIns="12065" rIns="0" bIns="0" rtlCol="0">
            <a:spAutoFit/>
          </a:bodyPr>
          <a:lstStyle/>
          <a:p>
            <a:pPr marL="12700">
              <a:lnSpc>
                <a:spcPct val="100000"/>
              </a:lnSpc>
              <a:spcBef>
                <a:spcPts val="95"/>
              </a:spcBef>
            </a:pPr>
            <a:r>
              <a:rPr sz="2100" spc="-5" dirty="0">
                <a:solidFill>
                  <a:srgbClr val="FFFFFF"/>
                </a:solidFill>
                <a:latin typeface="Times New Roman" panose="02020603050405020304"/>
                <a:cs typeface="Times New Roman" panose="02020603050405020304"/>
              </a:rPr>
              <a:t>References</a:t>
            </a:r>
            <a:endParaRPr sz="2100" dirty="0">
              <a:latin typeface="Times New Roman" panose="02020603050405020304"/>
              <a:cs typeface="Times New Roman" panose="02020603050405020304"/>
            </a:endParaRPr>
          </a:p>
        </p:txBody>
      </p:sp>
      <p:grpSp>
        <p:nvGrpSpPr>
          <p:cNvPr id="224" name="object 224"/>
          <p:cNvGrpSpPr/>
          <p:nvPr/>
        </p:nvGrpSpPr>
        <p:grpSpPr>
          <a:xfrm>
            <a:off x="3739329" y="14466281"/>
            <a:ext cx="0" cy="2885600"/>
            <a:chOff x="3769520" y="14497137"/>
            <a:chExt cx="0" cy="2885600"/>
          </a:xfrm>
        </p:grpSpPr>
        <p:sp>
          <p:nvSpPr>
            <p:cNvPr id="225" name="object 225"/>
            <p:cNvSpPr/>
            <p:nvPr/>
          </p:nvSpPr>
          <p:spPr>
            <a:xfrm>
              <a:off x="3769520" y="14497137"/>
              <a:ext cx="0" cy="26670"/>
            </a:xfrm>
            <a:custGeom>
              <a:avLst/>
              <a:gdLst/>
              <a:ahLst/>
              <a:cxnLst/>
              <a:rect l="l" t="t" r="r" b="b"/>
              <a:pathLst>
                <a:path h="26669">
                  <a:moveTo>
                    <a:pt x="-6649" y="13298"/>
                  </a:moveTo>
                  <a:lnTo>
                    <a:pt x="6649" y="13298"/>
                  </a:lnTo>
                </a:path>
              </a:pathLst>
            </a:custGeom>
            <a:ln w="26596">
              <a:solidFill>
                <a:srgbClr val="221714"/>
              </a:solidFill>
            </a:ln>
          </p:spPr>
          <p:txBody>
            <a:bodyPr wrap="square" lIns="0" tIns="0" rIns="0" bIns="0" rtlCol="0"/>
            <a:lstStyle/>
            <a:p/>
          </p:txBody>
        </p:sp>
        <p:sp>
          <p:nvSpPr>
            <p:cNvPr id="226" name="object 226"/>
            <p:cNvSpPr/>
            <p:nvPr/>
          </p:nvSpPr>
          <p:spPr>
            <a:xfrm>
              <a:off x="3769520" y="14577172"/>
              <a:ext cx="0" cy="2752725"/>
            </a:xfrm>
            <a:custGeom>
              <a:avLst/>
              <a:gdLst/>
              <a:ahLst/>
              <a:cxnLst/>
              <a:rect l="l" t="t" r="r" b="b"/>
              <a:pathLst>
                <a:path h="2752725">
                  <a:moveTo>
                    <a:pt x="0" y="0"/>
                  </a:moveTo>
                  <a:lnTo>
                    <a:pt x="0" y="2752178"/>
                  </a:lnTo>
                </a:path>
              </a:pathLst>
            </a:custGeom>
            <a:ln w="13298">
              <a:solidFill>
                <a:srgbClr val="221714"/>
              </a:solidFill>
              <a:prstDash val="lgDash"/>
            </a:ln>
          </p:spPr>
          <p:txBody>
            <a:bodyPr wrap="square" lIns="0" tIns="0" rIns="0" bIns="0" rtlCol="0"/>
            <a:lstStyle/>
            <a:p/>
          </p:txBody>
        </p:sp>
        <p:sp>
          <p:nvSpPr>
            <p:cNvPr id="227" name="object 227"/>
            <p:cNvSpPr/>
            <p:nvPr/>
          </p:nvSpPr>
          <p:spPr>
            <a:xfrm>
              <a:off x="3769520" y="17356067"/>
              <a:ext cx="0" cy="26670"/>
            </a:xfrm>
            <a:custGeom>
              <a:avLst/>
              <a:gdLst/>
              <a:ahLst/>
              <a:cxnLst/>
              <a:rect l="l" t="t" r="r" b="b"/>
              <a:pathLst>
                <a:path h="26669">
                  <a:moveTo>
                    <a:pt x="-6649" y="13298"/>
                  </a:moveTo>
                  <a:lnTo>
                    <a:pt x="6649" y="13298"/>
                  </a:lnTo>
                </a:path>
              </a:pathLst>
            </a:custGeom>
            <a:ln w="26596">
              <a:solidFill>
                <a:srgbClr val="221714"/>
              </a:solidFill>
            </a:ln>
          </p:spPr>
          <p:txBody>
            <a:bodyPr wrap="square" lIns="0" tIns="0" rIns="0" bIns="0" rtlCol="0"/>
            <a:lstStyle/>
            <a:p/>
          </p:txBody>
        </p:sp>
      </p:grpSp>
      <p:sp>
        <p:nvSpPr>
          <p:cNvPr id="243" name="object 243"/>
          <p:cNvSpPr txBox="1"/>
          <p:nvPr/>
        </p:nvSpPr>
        <p:spPr>
          <a:xfrm>
            <a:off x="280252" y="17847624"/>
            <a:ext cx="7205639" cy="696343"/>
          </a:xfrm>
          <a:prstGeom prst="rect">
            <a:avLst/>
          </a:prstGeom>
        </p:spPr>
        <p:txBody>
          <a:bodyPr vert="horz" wrap="square" lIns="0" tIns="52069" rIns="0" bIns="0" rtlCol="0">
            <a:spAutoFit/>
          </a:bodyPr>
          <a:lstStyle/>
          <a:p>
            <a:pPr marL="12700">
              <a:lnSpc>
                <a:spcPct val="100000"/>
              </a:lnSpc>
              <a:spcBef>
                <a:spcPts val="410"/>
              </a:spcBef>
            </a:pPr>
            <a:r>
              <a:rPr lang="en-US" sz="1050" spc="-10" dirty="0">
                <a:latin typeface="Times New Roman" panose="02020603050405020304"/>
                <a:cs typeface="Times New Roman" panose="02020603050405020304"/>
              </a:rPr>
              <a:t>The study applied the bond graph technique to model two photovoltaic systems using real-world temperature data for greater accuracy</a:t>
            </a:r>
            <a:r>
              <a:rPr sz="1050" spc="-10" dirty="0">
                <a:latin typeface="Times New Roman" panose="02020603050405020304"/>
                <a:cs typeface="Times New Roman" panose="02020603050405020304"/>
              </a:rPr>
              <a:t>.</a:t>
            </a:r>
            <a:endParaRPr sz="1050" spc="-10" dirty="0">
              <a:latin typeface="Times New Roman" panose="02020603050405020304"/>
              <a:cs typeface="Times New Roman" panose="02020603050405020304"/>
            </a:endParaRPr>
          </a:p>
          <a:p>
            <a:pPr marL="22225" marR="238125">
              <a:lnSpc>
                <a:spcPct val="100000"/>
              </a:lnSpc>
              <a:spcBef>
                <a:spcPts val="310"/>
              </a:spcBef>
            </a:pPr>
            <a:r>
              <a:rPr lang="en-US" sz="1050" spc="-10" dirty="0">
                <a:latin typeface="Times New Roman" panose="02020603050405020304"/>
                <a:cs typeface="Times New Roman" panose="02020603050405020304"/>
              </a:rPr>
              <a:t>A genetic algorithm was used to determine five unknown parameters of the photovoltaic cell.</a:t>
            </a:r>
            <a:endParaRPr sz="1050" spc="-10" dirty="0">
              <a:latin typeface="Times New Roman" panose="02020603050405020304"/>
              <a:cs typeface="Times New Roman" panose="02020603050405020304"/>
            </a:endParaRPr>
          </a:p>
          <a:p>
            <a:pPr marL="22225">
              <a:lnSpc>
                <a:spcPts val="1115"/>
              </a:lnSpc>
            </a:pPr>
            <a:endParaRPr lang="en-US" sz="1050" spc="-5" dirty="0">
              <a:latin typeface="Times New Roman" panose="02020603050405020304"/>
              <a:cs typeface="Times New Roman" panose="02020603050405020304"/>
            </a:endParaRPr>
          </a:p>
          <a:p>
            <a:pPr marL="22225">
              <a:lnSpc>
                <a:spcPts val="1115"/>
              </a:lnSpc>
            </a:pPr>
            <a:r>
              <a:rPr lang="en-US" sz="1050" spc="-10" dirty="0">
                <a:latin typeface="Times New Roman" panose="02020603050405020304"/>
                <a:cs typeface="Times New Roman" panose="02020603050405020304"/>
              </a:rPr>
              <a:t>Comprehensive validation through comparative analysis with actual data confirmed the model's reliability and effectiveness.</a:t>
            </a:r>
            <a:endParaRPr sz="1050" spc="-10" dirty="0">
              <a:latin typeface="Times New Roman" panose="02020603050405020304"/>
              <a:cs typeface="Times New Roman" panose="02020603050405020304"/>
            </a:endParaRPr>
          </a:p>
        </p:txBody>
      </p:sp>
      <p:sp>
        <p:nvSpPr>
          <p:cNvPr id="245" name="object 245"/>
          <p:cNvSpPr/>
          <p:nvPr/>
        </p:nvSpPr>
        <p:spPr>
          <a:xfrm>
            <a:off x="181628" y="17925921"/>
            <a:ext cx="111760" cy="626745"/>
          </a:xfrm>
          <a:custGeom>
            <a:avLst/>
            <a:gdLst/>
            <a:ahLst/>
            <a:cxnLst/>
            <a:rect l="l" t="t" r="r" b="b"/>
            <a:pathLst>
              <a:path w="111760" h="626744">
                <a:moveTo>
                  <a:pt x="103301" y="522846"/>
                </a:moveTo>
                <a:lnTo>
                  <a:pt x="0" y="522846"/>
                </a:lnTo>
                <a:lnTo>
                  <a:pt x="0" y="626148"/>
                </a:lnTo>
                <a:lnTo>
                  <a:pt x="103301" y="626148"/>
                </a:lnTo>
                <a:lnTo>
                  <a:pt x="103301" y="522846"/>
                </a:lnTo>
                <a:close/>
              </a:path>
              <a:path w="111760" h="626744">
                <a:moveTo>
                  <a:pt x="111531" y="200202"/>
                </a:moveTo>
                <a:lnTo>
                  <a:pt x="8229" y="200202"/>
                </a:lnTo>
                <a:lnTo>
                  <a:pt x="8229" y="303504"/>
                </a:lnTo>
                <a:lnTo>
                  <a:pt x="111531" y="303504"/>
                </a:lnTo>
                <a:lnTo>
                  <a:pt x="111531" y="200202"/>
                </a:lnTo>
                <a:close/>
              </a:path>
              <a:path w="111760" h="626744">
                <a:moveTo>
                  <a:pt x="111531" y="0"/>
                </a:moveTo>
                <a:lnTo>
                  <a:pt x="8229" y="0"/>
                </a:lnTo>
                <a:lnTo>
                  <a:pt x="8229" y="103301"/>
                </a:lnTo>
                <a:lnTo>
                  <a:pt x="111531" y="103301"/>
                </a:lnTo>
                <a:lnTo>
                  <a:pt x="111531" y="0"/>
                </a:lnTo>
                <a:close/>
              </a:path>
            </a:pathLst>
          </a:custGeom>
          <a:solidFill>
            <a:srgbClr val="000000"/>
          </a:solidFill>
        </p:spPr>
        <p:txBody>
          <a:bodyPr wrap="square" lIns="0" tIns="0" rIns="0" bIns="0" rtlCol="0"/>
          <a:lstStyle/>
          <a:p>
            <a:endParaRPr dirty="0"/>
          </a:p>
        </p:txBody>
      </p:sp>
      <p:sp>
        <p:nvSpPr>
          <p:cNvPr id="246" name="object 246"/>
          <p:cNvSpPr txBox="1"/>
          <p:nvPr/>
        </p:nvSpPr>
        <p:spPr>
          <a:xfrm>
            <a:off x="628976" y="10295283"/>
            <a:ext cx="2336944" cy="275717"/>
          </a:xfrm>
          <a:prstGeom prst="rect">
            <a:avLst/>
          </a:prstGeom>
        </p:spPr>
        <p:txBody>
          <a:bodyPr vert="horz" wrap="square" lIns="0" tIns="16510" rIns="0" bIns="0" rtlCol="0">
            <a:spAutoFit/>
          </a:bodyPr>
          <a:lstStyle/>
          <a:p>
            <a:pPr marL="12700">
              <a:spcBef>
                <a:spcPts val="130"/>
              </a:spcBef>
            </a:pPr>
            <a:r>
              <a:rPr sz="800" b="1" spc="10" dirty="0">
                <a:latin typeface="Times New Roman" panose="02020603050405020304"/>
                <a:cs typeface="Times New Roman" panose="02020603050405020304"/>
              </a:rPr>
              <a:t>Figure</a:t>
            </a:r>
            <a:r>
              <a:rPr sz="800" b="1" spc="-5" dirty="0">
                <a:latin typeface="Times New Roman" panose="02020603050405020304"/>
                <a:cs typeface="Times New Roman" panose="02020603050405020304"/>
              </a:rPr>
              <a:t> </a:t>
            </a:r>
            <a:r>
              <a:rPr lang="fr-FR" sz="800" b="1" spc="10" dirty="0">
                <a:latin typeface="Times New Roman" panose="02020603050405020304"/>
                <a:cs typeface="Times New Roman" panose="02020603050405020304"/>
              </a:rPr>
              <a:t>1</a:t>
            </a:r>
            <a:r>
              <a:rPr sz="800" b="1" spc="10" dirty="0">
                <a:latin typeface="Times New Roman" panose="02020603050405020304"/>
                <a:cs typeface="Times New Roman" panose="02020603050405020304"/>
              </a:rPr>
              <a:t>.</a:t>
            </a:r>
            <a:r>
              <a:rPr sz="800" b="1" dirty="0">
                <a:latin typeface="Times New Roman" panose="02020603050405020304"/>
                <a:cs typeface="Times New Roman" panose="02020603050405020304"/>
              </a:rPr>
              <a:t> </a:t>
            </a:r>
            <a:r>
              <a:rPr lang="en-GB" sz="800" b="1" spc="10" dirty="0">
                <a:latin typeface="Times New Roman" panose="02020603050405020304"/>
                <a:cs typeface="Times New Roman" panose="02020603050405020304"/>
              </a:rPr>
              <a:t>Equivalent electrical circuit of the PV cell</a:t>
            </a:r>
            <a:endParaRPr lang="fr-FR" sz="800" b="1" spc="10" dirty="0">
              <a:latin typeface="Times New Roman" panose="02020603050405020304"/>
              <a:cs typeface="Times New Roman" panose="02020603050405020304"/>
            </a:endParaRPr>
          </a:p>
          <a:p>
            <a:pPr marL="12700">
              <a:lnSpc>
                <a:spcPct val="100000"/>
              </a:lnSpc>
              <a:spcBef>
                <a:spcPts val="130"/>
              </a:spcBef>
            </a:pPr>
            <a:endParaRPr sz="800" dirty="0">
              <a:latin typeface="Times New Roman" panose="02020603050405020304"/>
              <a:cs typeface="Times New Roman" panose="02020603050405020304"/>
            </a:endParaRPr>
          </a:p>
        </p:txBody>
      </p:sp>
      <p:sp>
        <p:nvSpPr>
          <p:cNvPr id="249" name="object 249"/>
          <p:cNvSpPr txBox="1"/>
          <p:nvPr/>
        </p:nvSpPr>
        <p:spPr>
          <a:xfrm>
            <a:off x="628976" y="13769744"/>
            <a:ext cx="1968974" cy="155171"/>
          </a:xfrm>
          <a:prstGeom prst="rect">
            <a:avLst/>
          </a:prstGeom>
        </p:spPr>
        <p:txBody>
          <a:bodyPr vert="horz" wrap="square" lIns="0" tIns="16510" rIns="0" bIns="0" rtlCol="0">
            <a:spAutoFit/>
          </a:bodyPr>
          <a:lstStyle/>
          <a:p>
            <a:pPr>
              <a:lnSpc>
                <a:spcPct val="100000"/>
              </a:lnSpc>
              <a:spcBef>
                <a:spcPts val="130"/>
              </a:spcBef>
            </a:pPr>
            <a:r>
              <a:rPr sz="900" b="1" spc="10" dirty="0">
                <a:latin typeface="Times New Roman" panose="02020603050405020304"/>
                <a:cs typeface="Times New Roman" panose="02020603050405020304"/>
              </a:rPr>
              <a:t>Figure</a:t>
            </a:r>
            <a:r>
              <a:rPr sz="900" b="1" spc="-5" dirty="0">
                <a:latin typeface="Times New Roman" panose="02020603050405020304"/>
                <a:cs typeface="Times New Roman" panose="02020603050405020304"/>
              </a:rPr>
              <a:t> </a:t>
            </a:r>
            <a:r>
              <a:rPr lang="fr-FR" sz="900" b="1" spc="10" dirty="0">
                <a:latin typeface="Times New Roman" panose="02020603050405020304"/>
                <a:cs typeface="Times New Roman" panose="02020603050405020304"/>
              </a:rPr>
              <a:t>2</a:t>
            </a:r>
            <a:r>
              <a:rPr sz="900" b="1" spc="10" dirty="0">
                <a:latin typeface="Times New Roman" panose="02020603050405020304"/>
                <a:cs typeface="Times New Roman" panose="02020603050405020304"/>
              </a:rPr>
              <a:t>.</a:t>
            </a:r>
            <a:r>
              <a:rPr sz="900" b="1" spc="-15" dirty="0">
                <a:latin typeface="Times New Roman" panose="02020603050405020304"/>
                <a:cs typeface="Times New Roman" panose="02020603050405020304"/>
              </a:rPr>
              <a:t> </a:t>
            </a:r>
            <a:r>
              <a:rPr lang="fr-FR" sz="900" b="1" spc="15" dirty="0">
                <a:latin typeface="Times New Roman" panose="02020603050405020304"/>
                <a:cs typeface="Times New Roman" panose="02020603050405020304"/>
              </a:rPr>
              <a:t>PV </a:t>
            </a:r>
            <a:r>
              <a:rPr lang="fr-FR" sz="900" b="1" spc="15" dirty="0" err="1">
                <a:latin typeface="Times New Roman" panose="02020603050405020304"/>
                <a:cs typeface="Times New Roman" panose="02020603050405020304"/>
              </a:rPr>
              <a:t>cell</a:t>
            </a:r>
            <a:r>
              <a:rPr lang="fr-FR" sz="900" b="1" spc="15" dirty="0">
                <a:latin typeface="Times New Roman" panose="02020603050405020304"/>
                <a:cs typeface="Times New Roman" panose="02020603050405020304"/>
              </a:rPr>
              <a:t> Bond Graph model</a:t>
            </a:r>
            <a:endParaRPr sz="900" dirty="0">
              <a:latin typeface="Times New Roman" panose="02020603050405020304"/>
              <a:cs typeface="Times New Roman" panose="02020603050405020304"/>
            </a:endParaRPr>
          </a:p>
        </p:txBody>
      </p:sp>
      <p:sp>
        <p:nvSpPr>
          <p:cNvPr id="251" name="object 251"/>
          <p:cNvSpPr txBox="1"/>
          <p:nvPr/>
        </p:nvSpPr>
        <p:spPr>
          <a:xfrm>
            <a:off x="4945852" y="13762768"/>
            <a:ext cx="1968973" cy="155171"/>
          </a:xfrm>
          <a:prstGeom prst="rect">
            <a:avLst/>
          </a:prstGeom>
        </p:spPr>
        <p:txBody>
          <a:bodyPr vert="horz" wrap="square" lIns="0" tIns="16510" rIns="0" bIns="0" rtlCol="0">
            <a:spAutoFit/>
          </a:bodyPr>
          <a:lstStyle/>
          <a:p>
            <a:pPr>
              <a:lnSpc>
                <a:spcPct val="100000"/>
              </a:lnSpc>
              <a:spcBef>
                <a:spcPts val="130"/>
              </a:spcBef>
            </a:pPr>
            <a:r>
              <a:rPr sz="900" b="1" spc="10" dirty="0">
                <a:latin typeface="Times New Roman" panose="02020603050405020304"/>
                <a:cs typeface="Times New Roman" panose="02020603050405020304"/>
              </a:rPr>
              <a:t>Figure</a:t>
            </a:r>
            <a:r>
              <a:rPr sz="900" b="1" spc="5" dirty="0">
                <a:latin typeface="Times New Roman" panose="02020603050405020304"/>
                <a:cs typeface="Times New Roman" panose="02020603050405020304"/>
              </a:rPr>
              <a:t> </a:t>
            </a:r>
            <a:r>
              <a:rPr lang="fr-FR" sz="900" b="1" spc="10" dirty="0">
                <a:latin typeface="Times New Roman" panose="02020603050405020304"/>
                <a:cs typeface="Times New Roman" panose="02020603050405020304"/>
              </a:rPr>
              <a:t>3</a:t>
            </a:r>
            <a:r>
              <a:rPr sz="900" b="1" dirty="0">
                <a:latin typeface="Times New Roman" panose="02020603050405020304"/>
                <a:cs typeface="Times New Roman" panose="02020603050405020304"/>
              </a:rPr>
              <a:t> </a:t>
            </a:r>
            <a:r>
              <a:rPr lang="fr-FR" sz="900" b="1" spc="15" dirty="0">
                <a:latin typeface="Times New Roman" panose="02020603050405020304"/>
                <a:cs typeface="Times New Roman" panose="02020603050405020304"/>
              </a:rPr>
              <a:t>PV plant Bond Graph model</a:t>
            </a:r>
            <a:r>
              <a:rPr sz="700" dirty="0">
                <a:latin typeface="Times New Roman" panose="02020603050405020304"/>
                <a:cs typeface="Times New Roman" panose="02020603050405020304"/>
              </a:rPr>
              <a:t>.</a:t>
            </a:r>
            <a:endParaRPr sz="700" dirty="0">
              <a:latin typeface="Times New Roman" panose="02020603050405020304"/>
              <a:cs typeface="Times New Roman" panose="02020603050405020304"/>
            </a:endParaRPr>
          </a:p>
        </p:txBody>
      </p:sp>
      <p:sp>
        <p:nvSpPr>
          <p:cNvPr id="279" name="object 279"/>
          <p:cNvSpPr txBox="1"/>
          <p:nvPr/>
        </p:nvSpPr>
        <p:spPr>
          <a:xfrm>
            <a:off x="23302" y="62644"/>
            <a:ext cx="1115695" cy="205826"/>
          </a:xfrm>
          <a:prstGeom prst="rect">
            <a:avLst/>
          </a:prstGeom>
        </p:spPr>
        <p:txBody>
          <a:bodyPr vert="horz" wrap="square" lIns="0" tIns="13335" rIns="0" bIns="0" rtlCol="0">
            <a:spAutoFit/>
          </a:bodyPr>
          <a:lstStyle/>
          <a:p>
            <a:pPr marL="12700">
              <a:lnSpc>
                <a:spcPct val="100000"/>
              </a:lnSpc>
              <a:spcBef>
                <a:spcPts val="105"/>
              </a:spcBef>
            </a:pPr>
            <a:r>
              <a:rPr sz="1250" spc="-5" dirty="0">
                <a:solidFill>
                  <a:srgbClr val="FFFFFF"/>
                </a:solidFill>
                <a:latin typeface="Times New Roman" panose="02020603050405020304"/>
                <a:cs typeface="Times New Roman" panose="02020603050405020304"/>
              </a:rPr>
              <a:t>Paper</a:t>
            </a:r>
            <a:r>
              <a:rPr sz="1250" spc="-25" dirty="0">
                <a:solidFill>
                  <a:srgbClr val="FFFFFF"/>
                </a:solidFill>
                <a:latin typeface="Times New Roman" panose="02020603050405020304"/>
                <a:cs typeface="Times New Roman" panose="02020603050405020304"/>
              </a:rPr>
              <a:t> </a:t>
            </a:r>
            <a:r>
              <a:rPr sz="1250" dirty="0">
                <a:solidFill>
                  <a:srgbClr val="FFFFFF"/>
                </a:solidFill>
                <a:latin typeface="Times New Roman" panose="02020603050405020304"/>
                <a:cs typeface="Times New Roman" panose="02020603050405020304"/>
              </a:rPr>
              <a:t>ID:</a:t>
            </a:r>
            <a:r>
              <a:rPr sz="1250" spc="-20" dirty="0">
                <a:solidFill>
                  <a:srgbClr val="FFFFFF"/>
                </a:solidFill>
                <a:latin typeface="Times New Roman" panose="02020603050405020304"/>
                <a:cs typeface="Times New Roman" panose="02020603050405020304"/>
              </a:rPr>
              <a:t> </a:t>
            </a:r>
            <a:endParaRPr sz="1250" dirty="0">
              <a:latin typeface="Times New Roman" panose="02020603050405020304"/>
              <a:cs typeface="Times New Roman" panose="02020603050405020304"/>
            </a:endParaRPr>
          </a:p>
        </p:txBody>
      </p:sp>
      <p:sp>
        <p:nvSpPr>
          <p:cNvPr id="280" name="object 280"/>
          <p:cNvSpPr txBox="1"/>
          <p:nvPr/>
        </p:nvSpPr>
        <p:spPr>
          <a:xfrm>
            <a:off x="195715" y="462444"/>
            <a:ext cx="7149465" cy="1753685"/>
          </a:xfrm>
          <a:prstGeom prst="rect">
            <a:avLst/>
          </a:prstGeom>
        </p:spPr>
        <p:txBody>
          <a:bodyPr vert="horz" wrap="square" lIns="0" tIns="12065" rIns="0" bIns="0" rtlCol="0">
            <a:spAutoFit/>
          </a:bodyPr>
          <a:lstStyle/>
          <a:p>
            <a:pPr marL="38100" marR="30480" indent="189865" algn="ctr">
              <a:lnSpc>
                <a:spcPct val="100000"/>
              </a:lnSpc>
              <a:spcBef>
                <a:spcPts val="95"/>
              </a:spcBef>
            </a:pPr>
            <a:r>
              <a:rPr lang="en-US" dirty="0">
                <a:solidFill>
                  <a:srgbClr val="EFFF35"/>
                </a:solidFill>
                <a:latin typeface="Times New Roman" panose="02020603050405020304"/>
                <a:cs typeface="Times New Roman" panose="02020603050405020304"/>
              </a:rPr>
              <a:t>Optimization of Photovoltaic System Modeling: A Comparative Study and Experimental Validation Using Bond Graph Methodology and a Genetic Algorithm</a:t>
            </a:r>
            <a:endParaRPr lang="en-US" dirty="0">
              <a:solidFill>
                <a:srgbClr val="EFFF35"/>
              </a:solidFill>
              <a:latin typeface="Times New Roman" panose="02020603050405020304"/>
              <a:cs typeface="Times New Roman" panose="02020603050405020304"/>
            </a:endParaRPr>
          </a:p>
          <a:p>
            <a:pPr marL="38100" marR="30480" indent="189865" algn="ctr">
              <a:lnSpc>
                <a:spcPct val="100000"/>
              </a:lnSpc>
              <a:spcBef>
                <a:spcPts val="95"/>
              </a:spcBef>
            </a:pPr>
            <a:r>
              <a:rPr lang="en-US" sz="1100" b="1" dirty="0">
                <a:solidFill>
                  <a:srgbClr val="FFFFFF"/>
                </a:solidFill>
                <a:latin typeface="Times New Roman" panose="02020603050405020304"/>
                <a:cs typeface="Times New Roman" panose="02020603050405020304"/>
              </a:rPr>
              <a:t>Mustapha ADAR</a:t>
            </a:r>
            <a:r>
              <a:rPr lang="fr-FR" sz="1100" spc="7" baseline="42000" dirty="0">
                <a:solidFill>
                  <a:srgbClr val="FFFFFF"/>
                </a:solidFill>
                <a:latin typeface="Times New Roman" panose="02020603050405020304"/>
                <a:cs typeface="Times New Roman" panose="02020603050405020304"/>
              </a:rPr>
              <a:t>a</a:t>
            </a:r>
            <a:r>
              <a:rPr lang="en-US" sz="1100" b="1" dirty="0">
                <a:solidFill>
                  <a:srgbClr val="FFFFFF"/>
                </a:solidFill>
                <a:latin typeface="Times New Roman" panose="02020603050405020304"/>
                <a:cs typeface="Times New Roman" panose="02020603050405020304"/>
              </a:rPr>
              <a:t>*, Mohammed-Amine </a:t>
            </a:r>
            <a:r>
              <a:rPr lang="en-US" sz="1100" b="1" dirty="0" err="1">
                <a:solidFill>
                  <a:srgbClr val="FFFFFF"/>
                </a:solidFill>
                <a:latin typeface="Times New Roman" panose="02020603050405020304"/>
                <a:cs typeface="Times New Roman" panose="02020603050405020304"/>
              </a:rPr>
              <a:t>Babay</a:t>
            </a:r>
            <a:r>
              <a:rPr lang="fr-FR" sz="1100" spc="7" baseline="42000" dirty="0">
                <a:solidFill>
                  <a:srgbClr val="FFFFFF"/>
                </a:solidFill>
                <a:latin typeface="Times New Roman" panose="02020603050405020304"/>
                <a:cs typeface="Times New Roman" panose="02020603050405020304"/>
              </a:rPr>
              <a:t>a</a:t>
            </a:r>
            <a:r>
              <a:rPr lang="en-US" sz="1100" b="1" dirty="0">
                <a:solidFill>
                  <a:srgbClr val="FFFFFF"/>
                </a:solidFill>
                <a:latin typeface="Times New Roman" panose="02020603050405020304"/>
                <a:cs typeface="Times New Roman" panose="02020603050405020304"/>
              </a:rPr>
              <a:t>, Mourad </a:t>
            </a:r>
            <a:r>
              <a:rPr lang="en-US" sz="1100" b="1" dirty="0" err="1">
                <a:solidFill>
                  <a:srgbClr val="FFFFFF"/>
                </a:solidFill>
                <a:latin typeface="Times New Roman" panose="02020603050405020304"/>
                <a:cs typeface="Times New Roman" panose="02020603050405020304"/>
              </a:rPr>
              <a:t>Boussif</a:t>
            </a:r>
            <a:r>
              <a:rPr lang="fr-FR" sz="1100" spc="7" baseline="42000" dirty="0">
                <a:solidFill>
                  <a:srgbClr val="FFFFFF"/>
                </a:solidFill>
                <a:latin typeface="Times New Roman" panose="02020603050405020304"/>
                <a:cs typeface="Times New Roman" panose="02020603050405020304"/>
              </a:rPr>
              <a:t>a</a:t>
            </a:r>
            <a:r>
              <a:rPr lang="en-US" sz="1100" b="1" dirty="0">
                <a:solidFill>
                  <a:srgbClr val="FFFFFF"/>
                </a:solidFill>
                <a:latin typeface="Times New Roman" panose="02020603050405020304"/>
                <a:cs typeface="Times New Roman" panose="02020603050405020304"/>
              </a:rPr>
              <a:t>, Zakaria </a:t>
            </a:r>
            <a:r>
              <a:rPr lang="en-US" sz="1100" b="1" dirty="0" err="1">
                <a:solidFill>
                  <a:srgbClr val="FFFFFF"/>
                </a:solidFill>
                <a:latin typeface="Times New Roman" panose="02020603050405020304"/>
                <a:cs typeface="Times New Roman" panose="02020603050405020304"/>
              </a:rPr>
              <a:t>Khaouch</a:t>
            </a:r>
            <a:r>
              <a:rPr lang="fr-FR" sz="1100" spc="7" baseline="42000" dirty="0">
                <a:solidFill>
                  <a:srgbClr val="FFFFFF"/>
                </a:solidFill>
                <a:latin typeface="Times New Roman" panose="02020603050405020304"/>
                <a:cs typeface="Times New Roman" panose="02020603050405020304"/>
              </a:rPr>
              <a:t>a</a:t>
            </a:r>
            <a:r>
              <a:rPr lang="en-US" sz="1100" b="1" dirty="0">
                <a:solidFill>
                  <a:srgbClr val="FFFFFF"/>
                </a:solidFill>
                <a:latin typeface="Times New Roman" panose="02020603050405020304"/>
                <a:cs typeface="Times New Roman" panose="02020603050405020304"/>
              </a:rPr>
              <a:t>, Zakarya </a:t>
            </a:r>
            <a:r>
              <a:rPr lang="en-US" sz="1100" b="1" dirty="0" err="1">
                <a:solidFill>
                  <a:srgbClr val="FFFFFF"/>
                </a:solidFill>
                <a:latin typeface="Times New Roman" panose="02020603050405020304"/>
                <a:cs typeface="Times New Roman" panose="02020603050405020304"/>
              </a:rPr>
              <a:t>Abbassi</a:t>
            </a:r>
            <a:r>
              <a:rPr lang="fr-FR" sz="1100" b="1" spc="7" baseline="42000" dirty="0">
                <a:solidFill>
                  <a:srgbClr val="FFFFFF"/>
                </a:solidFill>
                <a:latin typeface="Times New Roman" panose="02020603050405020304"/>
                <a:cs typeface="Times New Roman" panose="02020603050405020304"/>
              </a:rPr>
              <a:t>b</a:t>
            </a:r>
            <a:r>
              <a:rPr lang="en-US" sz="1100" b="1" dirty="0">
                <a:solidFill>
                  <a:srgbClr val="FFFFFF"/>
                </a:solidFill>
                <a:latin typeface="Times New Roman" panose="02020603050405020304"/>
                <a:cs typeface="Times New Roman" panose="02020603050405020304"/>
              </a:rPr>
              <a:t>, Youssef </a:t>
            </a:r>
            <a:r>
              <a:rPr lang="en-US" sz="1100" b="1" dirty="0" err="1">
                <a:solidFill>
                  <a:srgbClr val="FFFFFF"/>
                </a:solidFill>
                <a:latin typeface="Times New Roman" panose="02020603050405020304"/>
                <a:cs typeface="Times New Roman" panose="02020603050405020304"/>
              </a:rPr>
              <a:t>Najih</a:t>
            </a:r>
            <a:r>
              <a:rPr lang="fr-FR" sz="1100" spc="7" baseline="42000" dirty="0">
                <a:solidFill>
                  <a:srgbClr val="FFFFFF"/>
                </a:solidFill>
                <a:latin typeface="Times New Roman" panose="02020603050405020304"/>
                <a:cs typeface="Times New Roman" panose="02020603050405020304"/>
              </a:rPr>
              <a:t>a</a:t>
            </a:r>
            <a:r>
              <a:rPr lang="en-US" sz="1100" b="1" dirty="0">
                <a:solidFill>
                  <a:srgbClr val="FFFFFF"/>
                </a:solidFill>
                <a:latin typeface="Times New Roman" panose="02020603050405020304"/>
                <a:cs typeface="Times New Roman" panose="02020603050405020304"/>
              </a:rPr>
              <a:t> and Mustapha </a:t>
            </a:r>
            <a:r>
              <a:rPr lang="en-US" sz="1100" b="1" dirty="0" err="1">
                <a:solidFill>
                  <a:srgbClr val="FFFFFF"/>
                </a:solidFill>
                <a:latin typeface="Times New Roman" panose="02020603050405020304"/>
                <a:cs typeface="Times New Roman" panose="02020603050405020304"/>
              </a:rPr>
              <a:t>Mabrouki</a:t>
            </a:r>
            <a:r>
              <a:rPr lang="fr-FR" sz="1100" spc="7" baseline="42000" dirty="0">
                <a:solidFill>
                  <a:srgbClr val="FFFFFF"/>
                </a:solidFill>
                <a:latin typeface="Times New Roman" panose="02020603050405020304"/>
                <a:cs typeface="Times New Roman" panose="02020603050405020304"/>
              </a:rPr>
              <a:t>a</a:t>
            </a:r>
            <a:endParaRPr sz="1100" dirty="0">
              <a:latin typeface="Times New Roman" panose="02020603050405020304"/>
              <a:cs typeface="Times New Roman" panose="02020603050405020304"/>
            </a:endParaRPr>
          </a:p>
          <a:p>
            <a:pPr marL="1002030">
              <a:lnSpc>
                <a:spcPct val="100000"/>
              </a:lnSpc>
              <a:spcBef>
                <a:spcPts val="240"/>
              </a:spcBef>
            </a:pPr>
            <a:r>
              <a:rPr sz="1100" spc="7" baseline="42000" dirty="0" err="1">
                <a:solidFill>
                  <a:srgbClr val="FFFFFF"/>
                </a:solidFill>
                <a:latin typeface="Times New Roman" panose="02020603050405020304"/>
                <a:cs typeface="Times New Roman" panose="02020603050405020304"/>
              </a:rPr>
              <a:t>a</a:t>
            </a:r>
            <a:r>
              <a:rPr lang="en-US" sz="1100" spc="-10" dirty="0" err="1">
                <a:solidFill>
                  <a:srgbClr val="FFFFFF"/>
                </a:solidFill>
                <a:latin typeface="Times New Roman" panose="02020603050405020304"/>
                <a:cs typeface="Times New Roman" panose="02020603050405020304"/>
              </a:rPr>
              <a:t>Industrial</a:t>
            </a:r>
            <a:r>
              <a:rPr lang="en-US" sz="1100" spc="-10" dirty="0">
                <a:solidFill>
                  <a:srgbClr val="FFFFFF"/>
                </a:solidFill>
                <a:latin typeface="Times New Roman" panose="02020603050405020304"/>
                <a:cs typeface="Times New Roman" panose="02020603050405020304"/>
              </a:rPr>
              <a:t> Engineering Laboratory, Sultan Moulay Slimane University, Morocco</a:t>
            </a:r>
            <a:endParaRPr lang="en-US" sz="1100" spc="-10" dirty="0">
              <a:solidFill>
                <a:srgbClr val="FFFFFF"/>
              </a:solidFill>
              <a:latin typeface="Times New Roman" panose="02020603050405020304"/>
              <a:cs typeface="Times New Roman" panose="02020603050405020304"/>
            </a:endParaRPr>
          </a:p>
          <a:p>
            <a:pPr marL="1002030">
              <a:spcBef>
                <a:spcPts val="240"/>
              </a:spcBef>
            </a:pPr>
            <a:r>
              <a:rPr lang="en-US" sz="1100" spc="-10" dirty="0" err="1">
                <a:solidFill>
                  <a:srgbClr val="FFFFFF"/>
                </a:solidFill>
                <a:latin typeface="Times New Roman" panose="02020603050405020304"/>
                <a:cs typeface="Times New Roman" panose="02020603050405020304"/>
              </a:rPr>
              <a:t>bLaboratory</a:t>
            </a:r>
            <a:r>
              <a:rPr lang="en-US" sz="1100" spc="-10" dirty="0">
                <a:solidFill>
                  <a:srgbClr val="FFFFFF"/>
                </a:solidFill>
                <a:latin typeface="Times New Roman" panose="02020603050405020304"/>
                <a:cs typeface="Times New Roman" panose="02020603050405020304"/>
              </a:rPr>
              <a:t> of Search in Physics and Science for Engineer, Sultan Moulay Slimane University, Morocco</a:t>
            </a:r>
            <a:endParaRPr sz="1100" spc="-10" dirty="0">
              <a:solidFill>
                <a:srgbClr val="FFFFFF"/>
              </a:solidFill>
              <a:latin typeface="Times New Roman" panose="02020603050405020304"/>
              <a:cs typeface="Times New Roman" panose="02020603050405020304"/>
            </a:endParaRPr>
          </a:p>
          <a:p>
            <a:pPr marL="981710">
              <a:lnSpc>
                <a:spcPct val="100000"/>
              </a:lnSpc>
              <a:spcBef>
                <a:spcPts val="5"/>
              </a:spcBef>
            </a:pPr>
            <a:r>
              <a:rPr sz="1100" b="1" spc="-7" baseline="11000" dirty="0">
                <a:solidFill>
                  <a:srgbClr val="FFFFFF"/>
                </a:solidFill>
                <a:latin typeface="Times New Roman" panose="02020603050405020304"/>
                <a:cs typeface="Times New Roman" panose="02020603050405020304"/>
              </a:rPr>
              <a:t>*</a:t>
            </a:r>
            <a:r>
              <a:rPr sz="1100" spc="-5" dirty="0">
                <a:solidFill>
                  <a:srgbClr val="FFFFFF"/>
                </a:solidFill>
                <a:latin typeface="Times New Roman" panose="02020603050405020304"/>
                <a:cs typeface="Times New Roman" panose="02020603050405020304"/>
              </a:rPr>
              <a:t>Corresponding</a:t>
            </a:r>
            <a:r>
              <a:rPr sz="1100" spc="10" dirty="0">
                <a:solidFill>
                  <a:srgbClr val="FFFFFF"/>
                </a:solidFill>
                <a:latin typeface="Times New Roman" panose="02020603050405020304"/>
                <a:cs typeface="Times New Roman" panose="02020603050405020304"/>
              </a:rPr>
              <a:t> </a:t>
            </a:r>
            <a:r>
              <a:rPr sz="1100" dirty="0">
                <a:solidFill>
                  <a:srgbClr val="FFFFFF"/>
                </a:solidFill>
                <a:latin typeface="Times New Roman" panose="02020603050405020304"/>
                <a:cs typeface="Times New Roman" panose="02020603050405020304"/>
              </a:rPr>
              <a:t>author's</a:t>
            </a:r>
            <a:r>
              <a:rPr sz="1100" spc="10" dirty="0">
                <a:solidFill>
                  <a:srgbClr val="FFFFFF"/>
                </a:solidFill>
                <a:latin typeface="Times New Roman" panose="02020603050405020304"/>
                <a:cs typeface="Times New Roman" panose="02020603050405020304"/>
              </a:rPr>
              <a:t> </a:t>
            </a:r>
            <a:r>
              <a:rPr sz="1100" dirty="0">
                <a:solidFill>
                  <a:srgbClr val="FFFFFF"/>
                </a:solidFill>
                <a:latin typeface="Times New Roman" panose="02020603050405020304"/>
                <a:cs typeface="Times New Roman" panose="02020603050405020304"/>
              </a:rPr>
              <a:t>email:</a:t>
            </a:r>
            <a:r>
              <a:rPr sz="1100" spc="10" dirty="0">
                <a:solidFill>
                  <a:srgbClr val="FFFFFF"/>
                </a:solidFill>
                <a:latin typeface="Times New Roman" panose="02020603050405020304"/>
                <a:cs typeface="Times New Roman" panose="02020603050405020304"/>
              </a:rPr>
              <a:t> </a:t>
            </a:r>
            <a:r>
              <a:rPr lang="fr-FR" sz="1100" spc="10" dirty="0" err="1">
                <a:solidFill>
                  <a:srgbClr val="FFFFFF"/>
                </a:solidFill>
                <a:latin typeface="Times New Roman" panose="02020603050405020304"/>
                <a:cs typeface="Times New Roman" panose="02020603050405020304"/>
              </a:rPr>
              <a:t>adar.mustapha</a:t>
            </a:r>
            <a:r>
              <a:rPr sz="1100" dirty="0">
                <a:solidFill>
                  <a:srgbClr val="FFFFFF"/>
                </a:solidFill>
                <a:latin typeface="Times New Roman" panose="02020603050405020304"/>
                <a:cs typeface="Times New Roman" panose="02020603050405020304"/>
              </a:rPr>
              <a:t>@</a:t>
            </a:r>
            <a:r>
              <a:rPr lang="fr-FR" sz="1100" spc="15" dirty="0">
                <a:solidFill>
                  <a:srgbClr val="FFFFFF"/>
                </a:solidFill>
                <a:latin typeface="Times New Roman" panose="02020603050405020304"/>
                <a:cs typeface="Times New Roman" panose="02020603050405020304"/>
              </a:rPr>
              <a:t>gmail.com</a:t>
            </a:r>
            <a:endParaRPr sz="1100" dirty="0">
              <a:latin typeface="Times New Roman" panose="02020603050405020304"/>
              <a:cs typeface="Times New Roman" panose="02020603050405020304"/>
            </a:endParaRPr>
          </a:p>
        </p:txBody>
      </p:sp>
      <p:pic>
        <p:nvPicPr>
          <p:cNvPr id="3" name="image1.jpeg"/>
          <p:cNvPicPr>
            <a:picLocks noChangeAspect="1"/>
          </p:cNvPicPr>
          <p:nvPr/>
        </p:nvPicPr>
        <p:blipFill>
          <a:blip r:embed="rId1" cstate="print"/>
          <a:stretch>
            <a:fillRect/>
          </a:stretch>
        </p:blipFill>
        <p:spPr>
          <a:xfrm>
            <a:off x="335452" y="9022943"/>
            <a:ext cx="2706370" cy="1268409"/>
          </a:xfrm>
          <a:prstGeom prst="rect">
            <a:avLst/>
          </a:prstGeom>
        </p:spPr>
      </p:pic>
      <p:sp>
        <p:nvSpPr>
          <p:cNvPr id="5" name="ZoneTexte 4"/>
          <p:cNvSpPr txBox="1"/>
          <p:nvPr/>
        </p:nvSpPr>
        <p:spPr>
          <a:xfrm>
            <a:off x="4055384" y="7769541"/>
            <a:ext cx="3355717" cy="1015663"/>
          </a:xfrm>
          <a:prstGeom prst="rect">
            <a:avLst/>
          </a:prstGeom>
          <a:noFill/>
        </p:spPr>
        <p:txBody>
          <a:bodyPr wrap="square">
            <a:spAutoFit/>
          </a:bodyPr>
          <a:lstStyle/>
          <a:p>
            <a:pPr algn="just"/>
            <a:r>
              <a:rPr lang="en-GB" sz="1000" dirty="0">
                <a:latin typeface="Times New Roman" panose="02020603050405020304"/>
                <a:cs typeface="Times New Roman" panose="02020603050405020304"/>
              </a:rPr>
              <a:t>The bond graph model of the PV system, directly derived from the equivalent electrical circuit, is illustrated in Figure 2. To represent the </a:t>
            </a:r>
            <a:r>
              <a:rPr lang="en-GB" sz="1000" dirty="0" err="1">
                <a:latin typeface="Times New Roman" panose="02020603050405020304"/>
                <a:cs typeface="Times New Roman" panose="02020603050405020304"/>
              </a:rPr>
              <a:t>Ipv</a:t>
            </a:r>
            <a:r>
              <a:rPr lang="en-GB" sz="1000" dirty="0">
                <a:latin typeface="Times New Roman" panose="02020603050405020304"/>
                <a:cs typeface="Times New Roman" panose="02020603050405020304"/>
              </a:rPr>
              <a:t>, we employ a modulated </a:t>
            </a:r>
            <a:r>
              <a:rPr lang="en-GB" sz="1000" dirty="0" err="1">
                <a:latin typeface="Times New Roman" panose="02020603050405020304"/>
                <a:cs typeface="Times New Roman" panose="02020603050405020304"/>
              </a:rPr>
              <a:t>MSf</a:t>
            </a:r>
            <a:r>
              <a:rPr lang="en-GB" sz="1000" dirty="0">
                <a:latin typeface="Times New Roman" panose="02020603050405020304"/>
                <a:cs typeface="Times New Roman" panose="02020603050405020304"/>
              </a:rPr>
              <a:t> since the </a:t>
            </a:r>
            <a:r>
              <a:rPr lang="en-GB" sz="1000" dirty="0" err="1">
                <a:latin typeface="Times New Roman" panose="02020603050405020304"/>
                <a:cs typeface="Times New Roman" panose="02020603050405020304"/>
              </a:rPr>
              <a:t>Ipv</a:t>
            </a:r>
            <a:r>
              <a:rPr lang="en-GB" sz="1000" dirty="0">
                <a:latin typeface="Times New Roman" panose="02020603050405020304"/>
                <a:cs typeface="Times New Roman" panose="02020603050405020304"/>
              </a:rPr>
              <a:t> is contingent on both solar irradiance G and cell temperature T. It is mathematically expressed as follows in Eq. (1) </a:t>
            </a:r>
            <a:endParaRPr lang="fr-FR" sz="1000" dirty="0">
              <a:latin typeface="Times New Roman" panose="02020603050405020304"/>
              <a:cs typeface="Times New Roman" panose="02020603050405020304"/>
            </a:endParaRPr>
          </a:p>
        </p:txBody>
      </p:sp>
      <p:sp>
        <p:nvSpPr>
          <p:cNvPr id="18" name="Rectangle 2"/>
          <p:cNvSpPr>
            <a:spLocks noChangeArrowheads="1"/>
          </p:cNvSpPr>
          <p:nvPr/>
        </p:nvSpPr>
        <p:spPr bwMode="auto">
          <a:xfrm>
            <a:off x="3195940" y="2390191"/>
            <a:ext cx="7543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fr-FR"/>
          </a:p>
        </p:txBody>
      </p:sp>
      <p:graphicFrame>
        <p:nvGraphicFramePr>
          <p:cNvPr id="19" name="Objet 18"/>
          <p:cNvGraphicFramePr>
            <a:graphicFrameLocks noChangeAspect="1"/>
          </p:cNvGraphicFramePr>
          <p:nvPr/>
        </p:nvGraphicFramePr>
        <p:xfrm>
          <a:off x="4659783" y="8944011"/>
          <a:ext cx="2171700" cy="495300"/>
        </p:xfrm>
        <a:graphic>
          <a:graphicData uri="http://schemas.openxmlformats.org/presentationml/2006/ole">
            <mc:AlternateContent xmlns:mc="http://schemas.openxmlformats.org/markup-compatibility/2006">
              <mc:Choice xmlns:v="urn:schemas-microsoft-com:vml" Requires="v">
                <p:oleObj spid="_x0000_s4" name="Equation" r:id="rId2" imgW="2171700" imgH="508000" progId="Equation.DSMT4">
                  <p:embed/>
                </p:oleObj>
              </mc:Choice>
              <mc:Fallback>
                <p:oleObj name="Equation" r:id="rId2" imgW="2171700" imgH="50800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9783" y="8944011"/>
                        <a:ext cx="2171700" cy="495300"/>
                      </a:xfrm>
                      <a:prstGeom prst="rect">
                        <a:avLst/>
                      </a:prstGeom>
                      <a:noFill/>
                    </p:spPr>
                  </p:pic>
                </p:oleObj>
              </mc:Fallback>
            </mc:AlternateContent>
          </a:graphicData>
        </a:graphic>
      </p:graphicFrame>
      <p:sp>
        <p:nvSpPr>
          <p:cNvPr id="20" name="Rectangle 3"/>
          <p:cNvSpPr>
            <a:spLocks noChangeArrowheads="1"/>
          </p:cNvSpPr>
          <p:nvPr/>
        </p:nvSpPr>
        <p:spPr bwMode="auto">
          <a:xfrm>
            <a:off x="3195940" y="2885491"/>
            <a:ext cx="7543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GB" altLang="fr-FR" sz="1100" b="0" i="0" u="none" strike="noStrike" cap="none" normalizeH="0" baseline="0">
                <a:ln>
                  <a:noFill/>
                </a:ln>
                <a:solidFill>
                  <a:schemeClr val="tx1"/>
                </a:solidFill>
                <a:effectLst/>
                <a:latin typeface="Sabon"/>
                <a:ea typeface="宋体" panose="02010600030101010101" pitchFamily="2" charset="-122"/>
                <a:cs typeface="Times New Roman" panose="02020603050405020304" pitchFamily="18" charset="0"/>
              </a:rPr>
              <a:t> </a:t>
            </a:r>
            <a:r>
              <a:rPr kumimoji="0" lang="fr-FR" altLang="fr-FR" sz="600" b="0" i="0" u="none" strike="noStrike" cap="none" normalizeH="0" baseline="0">
                <a:ln>
                  <a:noFill/>
                </a:ln>
                <a:solidFill>
                  <a:schemeClr val="tx1"/>
                </a:solidFill>
                <a:effectLst/>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21" name="image2.png"/>
          <p:cNvPicPr>
            <a:picLocks noChangeAspect="1"/>
          </p:cNvPicPr>
          <p:nvPr/>
        </p:nvPicPr>
        <p:blipFill>
          <a:blip r:embed="rId4" cstate="print"/>
          <a:stretch>
            <a:fillRect/>
          </a:stretch>
        </p:blipFill>
        <p:spPr>
          <a:xfrm>
            <a:off x="317767" y="12196157"/>
            <a:ext cx="3099435" cy="1179195"/>
          </a:xfrm>
          <a:prstGeom prst="rect">
            <a:avLst/>
          </a:prstGeom>
        </p:spPr>
      </p:pic>
      <p:pic>
        <p:nvPicPr>
          <p:cNvPr id="22" name="image4.png"/>
          <p:cNvPicPr>
            <a:picLocks noChangeAspect="1"/>
          </p:cNvPicPr>
          <p:nvPr/>
        </p:nvPicPr>
        <p:blipFill>
          <a:blip r:embed="rId5" cstate="print"/>
          <a:stretch>
            <a:fillRect/>
          </a:stretch>
        </p:blipFill>
        <p:spPr>
          <a:xfrm>
            <a:off x="4285782" y="11930861"/>
            <a:ext cx="3111500" cy="1747520"/>
          </a:xfrm>
          <a:prstGeom prst="rect">
            <a:avLst/>
          </a:prstGeom>
        </p:spPr>
      </p:pic>
      <p:sp>
        <p:nvSpPr>
          <p:cNvPr id="24" name="ZoneTexte 23"/>
          <p:cNvSpPr txBox="1"/>
          <p:nvPr/>
        </p:nvSpPr>
        <p:spPr>
          <a:xfrm>
            <a:off x="51241" y="14441121"/>
            <a:ext cx="3703987" cy="1107996"/>
          </a:xfrm>
          <a:prstGeom prst="rect">
            <a:avLst/>
          </a:prstGeom>
          <a:noFill/>
        </p:spPr>
        <p:txBody>
          <a:bodyPr wrap="square">
            <a:spAutoFit/>
          </a:bodyPr>
          <a:lstStyle/>
          <a:p>
            <a:pPr indent="180340" algn="just">
              <a:spcBef>
                <a:spcPts val="2400"/>
              </a:spcBef>
              <a:spcAft>
                <a:spcPts val="1200"/>
              </a:spcAft>
            </a:pPr>
            <a:r>
              <a:rPr lang="en-GB" sz="1100" b="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we conducted a validation process using experimental data from the photovoltaic plant and the Simulink MATLAB program. We selected two representative days to conduct this validation: a sunny day and a fully cloudy day. Figures 4 and 5 provide the power curves, both measured and simulated, for the mc-</a:t>
            </a:r>
            <a:r>
              <a:rPr lang="en-GB" sz="1100" b="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si</a:t>
            </a:r>
            <a:r>
              <a:rPr lang="en-GB" sz="1100" b="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PV modules.</a:t>
            </a:r>
            <a:endParaRPr lang="fr-FR" sz="1100" b="1" dirty="0">
              <a:solidFill>
                <a:srgbClr val="000000"/>
              </a:solidFill>
              <a:effectLst/>
              <a:latin typeface="Times New Roman" panose="02020603050405020304" pitchFamily="18" charset="0"/>
              <a:ea typeface="宋体" panose="02010600030101010101" pitchFamily="2" charset="-122"/>
            </a:endParaRPr>
          </a:p>
        </p:txBody>
      </p:sp>
      <p:pic>
        <p:nvPicPr>
          <p:cNvPr id="25" name="image16.jpeg"/>
          <p:cNvPicPr>
            <a:picLocks noChangeAspect="1"/>
          </p:cNvPicPr>
          <p:nvPr/>
        </p:nvPicPr>
        <p:blipFill>
          <a:blip r:embed="rId6" cstate="print"/>
          <a:stretch>
            <a:fillRect/>
          </a:stretch>
        </p:blipFill>
        <p:spPr>
          <a:xfrm>
            <a:off x="202702" y="15534604"/>
            <a:ext cx="3111500" cy="1794859"/>
          </a:xfrm>
          <a:prstGeom prst="rect">
            <a:avLst/>
          </a:prstGeom>
        </p:spPr>
      </p:pic>
      <p:sp>
        <p:nvSpPr>
          <p:cNvPr id="27" name="ZoneTexte 26"/>
          <p:cNvSpPr txBox="1"/>
          <p:nvPr/>
        </p:nvSpPr>
        <p:spPr>
          <a:xfrm>
            <a:off x="-180207" y="17267009"/>
            <a:ext cx="3919536" cy="215444"/>
          </a:xfrm>
          <a:prstGeom prst="rect">
            <a:avLst/>
          </a:prstGeom>
          <a:noFill/>
        </p:spPr>
        <p:txBody>
          <a:bodyPr wrap="square">
            <a:spAutoFit/>
          </a:bodyPr>
          <a:lstStyle/>
          <a:p>
            <a:pPr indent="180340" algn="ctr"/>
            <a:r>
              <a:rPr lang="en-GB" sz="800" dirty="0">
                <a:effectLst/>
                <a:latin typeface="Times New Roman" panose="02020603050405020304" pitchFamily="18" charset="0"/>
                <a:ea typeface="宋体" panose="02010600030101010101" pitchFamily="2" charset="-122"/>
                <a:cs typeface="Times New Roman" panose="02020603050405020304" pitchFamily="18" charset="0"/>
              </a:rPr>
              <a:t>Figure 4. Comparison between predicted and measured powers for the sunny day</a:t>
            </a:r>
            <a:endParaRPr lang="fr-FR" sz="800" dirty="0">
              <a:effectLst/>
              <a:latin typeface="Sabon"/>
              <a:ea typeface="宋体" panose="02010600030101010101" pitchFamily="2" charset="-122"/>
              <a:cs typeface="Times New Roman" panose="02020603050405020304" pitchFamily="18" charset="0"/>
            </a:endParaRPr>
          </a:p>
        </p:txBody>
      </p:sp>
      <p:sp>
        <p:nvSpPr>
          <p:cNvPr id="29" name="ZoneTexte 28"/>
          <p:cNvSpPr txBox="1"/>
          <p:nvPr/>
        </p:nvSpPr>
        <p:spPr>
          <a:xfrm>
            <a:off x="3719388" y="14145832"/>
            <a:ext cx="3681418" cy="1477328"/>
          </a:xfrm>
          <a:prstGeom prst="rect">
            <a:avLst/>
          </a:prstGeom>
          <a:noFill/>
        </p:spPr>
        <p:txBody>
          <a:bodyPr wrap="square">
            <a:spAutoFit/>
          </a:bodyPr>
          <a:lstStyle/>
          <a:p>
            <a:pPr indent="180340" algn="just"/>
            <a:r>
              <a:rPr lang="en-US" sz="1000" dirty="0">
                <a:latin typeface="Times New Roman" panose="02020603050405020304" pitchFamily="18" charset="0"/>
                <a:cs typeface="Times New Roman" panose="02020603050405020304" pitchFamily="18" charset="0"/>
              </a:rPr>
              <a:t>The results show that the power values calculated using the bond graph model closely match the instantaneous power measurements taken on two days. When comparing the simulated data with experimental results, the root mean square deviation was used. On a sunny day, the bond graph model had a percentage error of 3.2%, compared to 6.3% for the Simulink model. On cloudy days, the deviations were more pronounced, with the bond graph model showing a maximum difference of 6.4% and the Simulink model 14%.</a:t>
            </a:r>
            <a:endParaRPr lang="fr-F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30" name="image19.jpe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97385" y="15541735"/>
            <a:ext cx="3215261" cy="1778869"/>
          </a:xfrm>
          <a:prstGeom prst="rect">
            <a:avLst/>
          </a:prstGeom>
        </p:spPr>
      </p:pic>
      <p:sp>
        <p:nvSpPr>
          <p:cNvPr id="282" name="ZoneTexte 281"/>
          <p:cNvSpPr txBox="1"/>
          <p:nvPr/>
        </p:nvSpPr>
        <p:spPr>
          <a:xfrm>
            <a:off x="3652842" y="17283810"/>
            <a:ext cx="3919536" cy="215444"/>
          </a:xfrm>
          <a:prstGeom prst="rect">
            <a:avLst/>
          </a:prstGeom>
          <a:noFill/>
        </p:spPr>
        <p:txBody>
          <a:bodyPr wrap="square">
            <a:spAutoFit/>
          </a:bodyPr>
          <a:lstStyle/>
          <a:p>
            <a:pPr indent="180340" algn="ctr"/>
            <a:r>
              <a:rPr lang="en-GB" sz="800" dirty="0">
                <a:effectLst/>
                <a:latin typeface="Times New Roman" panose="02020603050405020304" pitchFamily="18" charset="0"/>
                <a:ea typeface="宋体" panose="02010600030101010101" pitchFamily="2" charset="-122"/>
                <a:cs typeface="Times New Roman" panose="02020603050405020304" pitchFamily="18" charset="0"/>
              </a:rPr>
              <a:t>Figure 5. Comparison between predicted and measured powers for the cloudy day</a:t>
            </a:r>
            <a:endParaRPr lang="fr-FR" sz="800" dirty="0">
              <a:effectLst/>
              <a:latin typeface="Sabon"/>
              <a:ea typeface="宋体" panose="02010600030101010101" pitchFamily="2" charset="-122"/>
              <a:cs typeface="Times New Roman" panose="02020603050405020304" pitchFamily="18" charset="0"/>
            </a:endParaRPr>
          </a:p>
        </p:txBody>
      </p:sp>
      <p:sp>
        <p:nvSpPr>
          <p:cNvPr id="284" name="ZoneTexte 283"/>
          <p:cNvSpPr txBox="1"/>
          <p:nvPr/>
        </p:nvSpPr>
        <p:spPr>
          <a:xfrm>
            <a:off x="-42225" y="18940816"/>
            <a:ext cx="6645318" cy="1184940"/>
          </a:xfrm>
          <a:prstGeom prst="rect">
            <a:avLst/>
          </a:prstGeom>
          <a:noFill/>
        </p:spPr>
        <p:txBody>
          <a:bodyPr wrap="square">
            <a:spAutoFit/>
          </a:bodyPr>
          <a:lstStyle/>
          <a:p>
            <a:pPr marL="406400" indent="-406400">
              <a:spcBef>
                <a:spcPts val="300"/>
              </a:spcBef>
              <a:spcAft>
                <a:spcPts val="0"/>
              </a:spcAft>
            </a:pPr>
            <a:r>
              <a:rPr lang="en-GB" sz="800" dirty="0">
                <a:effectLst/>
                <a:latin typeface="Times New Roman" panose="02020603050405020304" pitchFamily="18" charset="0"/>
                <a:ea typeface="宋体" panose="02010600030101010101" pitchFamily="2" charset="-122"/>
                <a:cs typeface="Times New Roman" panose="02020603050405020304" pitchFamily="18" charset="0"/>
              </a:rPr>
              <a:t>[</a:t>
            </a:r>
            <a:r>
              <a:rPr lang="en-GB" sz="800" dirty="0">
                <a:latin typeface="Times New Roman" panose="02020603050405020304" pitchFamily="18" charset="0"/>
                <a:ea typeface="宋体" panose="02010600030101010101" pitchFamily="2" charset="-122"/>
                <a:cs typeface="Times New Roman" panose="02020603050405020304" pitchFamily="18" charset="0"/>
              </a:rPr>
              <a:t>1</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D.S. Pillai, B. Sahoo, J.P. Ram, A.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Laudani</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N. Rajasekar, N. Sudhakar, Energy Procedia 117 (2017) 1054–1061.</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fr-FR" sz="800" dirty="0">
                <a:effectLst/>
                <a:latin typeface="Times New Roman" panose="02020603050405020304" pitchFamily="18" charset="0"/>
                <a:ea typeface="宋体" panose="02010600030101010101" pitchFamily="2" charset="-122"/>
                <a:cs typeface="Times New Roman" panose="02020603050405020304" pitchFamily="18" charset="0"/>
              </a:rPr>
              <a:t>[2]	A. Massi Pavan, S. </a:t>
            </a:r>
            <a:r>
              <a:rPr lang="fr-FR" sz="800" dirty="0" err="1">
                <a:effectLst/>
                <a:latin typeface="Times New Roman" panose="02020603050405020304" pitchFamily="18" charset="0"/>
                <a:ea typeface="宋体" panose="02010600030101010101" pitchFamily="2" charset="-122"/>
                <a:cs typeface="Times New Roman" panose="02020603050405020304" pitchFamily="18" charset="0"/>
              </a:rPr>
              <a:t>Vergura</a:t>
            </a:r>
            <a:r>
              <a:rPr lang="fr-FR" sz="800" dirty="0">
                <a:effectLst/>
                <a:latin typeface="Times New Roman" panose="02020603050405020304" pitchFamily="18" charset="0"/>
                <a:ea typeface="宋体" panose="02010600030101010101" pitchFamily="2" charset="-122"/>
                <a:cs typeface="Times New Roman" panose="02020603050405020304" pitchFamily="18" charset="0"/>
              </a:rPr>
              <a:t>, A. </a:t>
            </a:r>
            <a:r>
              <a:rPr lang="fr-FR" sz="800" dirty="0" err="1">
                <a:effectLst/>
                <a:latin typeface="Times New Roman" panose="02020603050405020304" pitchFamily="18" charset="0"/>
                <a:ea typeface="宋体" panose="02010600030101010101" pitchFamily="2" charset="-122"/>
                <a:cs typeface="Times New Roman" panose="02020603050405020304" pitchFamily="18" charset="0"/>
              </a:rPr>
              <a:t>Mellit</a:t>
            </a:r>
            <a:r>
              <a:rPr lang="fr-FR" sz="800" dirty="0">
                <a:effectLst/>
                <a:latin typeface="Times New Roman" panose="02020603050405020304" pitchFamily="18" charset="0"/>
                <a:ea typeface="宋体" panose="02010600030101010101" pitchFamily="2" charset="-122"/>
                <a:cs typeface="Times New Roman" panose="02020603050405020304" pitchFamily="18" charset="0"/>
              </a:rPr>
              <a:t>, V. </a:t>
            </a:r>
            <a:r>
              <a:rPr lang="fr-FR" sz="800" dirty="0" err="1">
                <a:effectLst/>
                <a:latin typeface="Times New Roman" panose="02020603050405020304" pitchFamily="18" charset="0"/>
                <a:ea typeface="宋体" panose="02010600030101010101" pitchFamily="2" charset="-122"/>
                <a:cs typeface="Times New Roman" panose="02020603050405020304" pitchFamily="18" charset="0"/>
              </a:rPr>
              <a:t>Lughi</a:t>
            </a:r>
            <a:r>
              <a:rPr lang="fr-FR" sz="800" dirty="0">
                <a:effectLst/>
                <a:latin typeface="Times New Roman" panose="02020603050405020304" pitchFamily="18" charset="0"/>
                <a:ea typeface="宋体" panose="02010600030101010101" pitchFamily="2" charset="-122"/>
                <a:cs typeface="Times New Roman" panose="02020603050405020304" pitchFamily="18" charset="0"/>
              </a:rPr>
              <a:t>, Sol. </a:t>
            </a:r>
            <a:r>
              <a:rPr lang="pt-BR" sz="800" dirty="0">
                <a:effectLst/>
                <a:latin typeface="Times New Roman" panose="02020603050405020304" pitchFamily="18" charset="0"/>
                <a:ea typeface="宋体" panose="02010600030101010101" pitchFamily="2" charset="-122"/>
                <a:cs typeface="Times New Roman" panose="02020603050405020304" pitchFamily="18" charset="0"/>
              </a:rPr>
              <a:t>Energy 155 (2017) 647–653.</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pt-BR" sz="800" dirty="0">
                <a:effectLst/>
                <a:latin typeface="Times New Roman" panose="02020603050405020304" pitchFamily="18" charset="0"/>
                <a:ea typeface="宋体" panose="02010600030101010101" pitchFamily="2" charset="-122"/>
                <a:cs typeface="Times New Roman" panose="02020603050405020304" pitchFamily="18" charset="0"/>
              </a:rPr>
              <a:t>[3]	A. Fajardo Jaimes, F. Rangel de Sousa, Sol. </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Energy 157 (2017) 792–802.</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en-GB" sz="800" dirty="0">
                <a:effectLst/>
                <a:latin typeface="Times New Roman" panose="02020603050405020304" pitchFamily="18" charset="0"/>
                <a:ea typeface="宋体" panose="02010600030101010101" pitchFamily="2" charset="-122"/>
                <a:cs typeface="Times New Roman" panose="02020603050405020304" pitchFamily="18" charset="0"/>
              </a:rPr>
              <a:t>[4]	Z. Wu, D. Yu, X. Kang, Energy Convers.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Manag</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151 (2017) 107–115.</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en-GB" sz="800" dirty="0">
                <a:effectLst/>
                <a:latin typeface="Times New Roman" panose="02020603050405020304" pitchFamily="18" charset="0"/>
                <a:ea typeface="宋体" panose="02010600030101010101" pitchFamily="2" charset="-122"/>
                <a:cs typeface="Times New Roman" panose="02020603050405020304" pitchFamily="18" charset="0"/>
              </a:rPr>
              <a:t>[</a:t>
            </a:r>
            <a:r>
              <a:rPr lang="en-GB" sz="800" dirty="0">
                <a:latin typeface="Times New Roman" panose="02020603050405020304" pitchFamily="18" charset="0"/>
                <a:ea typeface="宋体" panose="02010600030101010101" pitchFamily="2" charset="-122"/>
                <a:cs typeface="Times New Roman" panose="02020603050405020304" pitchFamily="18" charset="0"/>
              </a:rPr>
              <a:t>5</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Z.Q. Wu, Z.K. Xie, C.Y. Liu, Trans. Inst. Meas. Control 42 (2020) 1191–1203.</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en-GB" sz="800" dirty="0">
                <a:effectLst/>
                <a:latin typeface="Times New Roman" panose="02020603050405020304" pitchFamily="18" charset="0"/>
                <a:ea typeface="宋体" panose="02010600030101010101" pitchFamily="2" charset="-122"/>
                <a:cs typeface="Times New Roman" panose="02020603050405020304" pitchFamily="18" charset="0"/>
              </a:rPr>
              <a:t>[</a:t>
            </a:r>
            <a:r>
              <a:rPr lang="en-GB" sz="800" dirty="0">
                <a:latin typeface="Times New Roman" panose="02020603050405020304" pitchFamily="18" charset="0"/>
                <a:ea typeface="宋体" panose="02010600030101010101" pitchFamily="2" charset="-122"/>
                <a:cs typeface="Times New Roman" panose="02020603050405020304" pitchFamily="18" charset="0"/>
              </a:rPr>
              <a:t>6</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K. Yu, J.J. Liang, B.Y. Qu, X. Chen, H. Wang, Energy Convers.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Manag</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150 (2017) 742–753.</a:t>
            </a:r>
            <a:endParaRPr lang="fr-FR" sz="800" dirty="0">
              <a:effectLst/>
              <a:latin typeface="Sabon"/>
              <a:ea typeface="宋体" panose="02010600030101010101" pitchFamily="2" charset="-122"/>
              <a:cs typeface="Times New Roman" panose="02020603050405020304" pitchFamily="18" charset="0"/>
            </a:endParaRPr>
          </a:p>
          <a:p>
            <a:pPr marL="406400" indent="-406400">
              <a:spcBef>
                <a:spcPts val="300"/>
              </a:spcBef>
              <a:spcAft>
                <a:spcPts val="0"/>
              </a:spcAft>
            </a:pPr>
            <a:r>
              <a:rPr lang="en-GB" sz="800" dirty="0">
                <a:effectLst/>
                <a:latin typeface="Times New Roman" panose="02020603050405020304" pitchFamily="18" charset="0"/>
                <a:ea typeface="宋体" panose="02010600030101010101" pitchFamily="2" charset="-122"/>
                <a:cs typeface="Times New Roman" panose="02020603050405020304" pitchFamily="18" charset="0"/>
              </a:rPr>
              <a:t>[</a:t>
            </a:r>
            <a:r>
              <a:rPr lang="en-GB" sz="800" dirty="0">
                <a:latin typeface="Times New Roman" panose="02020603050405020304" pitchFamily="18" charset="0"/>
                <a:ea typeface="宋体" panose="02010600030101010101" pitchFamily="2" charset="-122"/>
                <a:cs typeface="Times New Roman" panose="02020603050405020304" pitchFamily="18" charset="0"/>
              </a:rPr>
              <a:t>7</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D. Allam, D.A.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Yousri</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M.B.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Eteiba</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Energy Convers. </a:t>
            </a:r>
            <a:r>
              <a:rPr lang="en-GB" sz="800" dirty="0" err="1">
                <a:effectLst/>
                <a:latin typeface="Times New Roman" panose="02020603050405020304" pitchFamily="18" charset="0"/>
                <a:ea typeface="宋体" panose="02010600030101010101" pitchFamily="2" charset="-122"/>
                <a:cs typeface="Times New Roman" panose="02020603050405020304" pitchFamily="18" charset="0"/>
              </a:rPr>
              <a:t>Manag</a:t>
            </a:r>
            <a:r>
              <a:rPr lang="en-GB" sz="800" dirty="0">
                <a:effectLst/>
                <a:latin typeface="Times New Roman" panose="02020603050405020304" pitchFamily="18" charset="0"/>
                <a:ea typeface="宋体" panose="02010600030101010101" pitchFamily="2" charset="-122"/>
                <a:cs typeface="Times New Roman" panose="02020603050405020304" pitchFamily="18" charset="0"/>
              </a:rPr>
              <a:t>. 123 (2016) 535–548.</a:t>
            </a:r>
            <a:endParaRPr lang="fr-FR" sz="800" dirty="0">
              <a:effectLst/>
              <a:latin typeface="Sabon"/>
              <a:ea typeface="宋体" panose="02010600030101010101" pitchFamily="2" charset="-122"/>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5575</Words>
  <Application>WPS 演示</Application>
  <PresentationFormat>Personnalisé</PresentationFormat>
  <Paragraphs>69</Paragraphs>
  <Slides>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3" baseType="lpstr">
      <vt:lpstr>Arial</vt:lpstr>
      <vt:lpstr>宋体</vt:lpstr>
      <vt:lpstr>Wingdings</vt:lpstr>
      <vt:lpstr>Times New Roman</vt:lpstr>
      <vt:lpstr>Sabon</vt:lpstr>
      <vt:lpstr>Segoe Print</vt:lpstr>
      <vt:lpstr>Times New Roman</vt:lpstr>
      <vt:lpstr>Calibri</vt:lpstr>
      <vt:lpstr>微软雅黑</vt:lpstr>
      <vt:lpstr>Arial Unicode MS</vt:lpstr>
      <vt:lpstr>Office Theme</vt:lpstr>
      <vt:lpstr>Equation.DSMT4</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poster6</dc:title>
  <dc:creator/>
  <cp:lastModifiedBy>苯刂锥湃裂</cp:lastModifiedBy>
  <cp:revision>7</cp:revision>
  <dcterms:created xsi:type="dcterms:W3CDTF">2024-09-27T12:57:00Z</dcterms:created>
  <dcterms:modified xsi:type="dcterms:W3CDTF">2024-09-29T08:29:27Z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2021-11-12T16:00:00Z</vt:filetime>
  </property>
  <property fmtid="{D5CDD505-2E9C-101B-9397-08002B2CF9AE}" pid="3" name="Creator">
    <vt:lpwstr>Adobe Illustrator CC 22.1 (Windows)</vt:lpwstr>
  </property>
  <property fmtid="{D5CDD505-2E9C-101B-9397-08002B2CF9AE}" pid="4" name="LastSaved">
    <vt:filetime>2024-09-27T16:00:00Z</vt:filetime>
  </property>
  <property fmtid="{D5CDD505-2E9C-101B-9397-08002B2CF9AE}" pid="5" name="ICV">
    <vt:lpwstr>0DECE4703A084FF285ED88346AE3E3F7_13</vt:lpwstr>
  </property>
  <property fmtid="{D5CDD505-2E9C-101B-9397-08002B2CF9AE}" pid="6" name="KSOProductBuildVer">
    <vt:lpwstr>2052-12.1.0.17827</vt:lpwstr>
  </property>
</Properties>
</file>