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0274895" cy="4280344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2" d="100"/>
          <a:sy n="12" d="100"/>
        </p:scale>
        <p:origin x="220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5"/>
            </a:lvl1pPr>
            <a:lvl2pPr marL="1513840" indent="0" algn="ctr">
              <a:buNone/>
              <a:defRPr sz="6620"/>
            </a:lvl2pPr>
            <a:lvl3pPr marL="3027680" indent="0" algn="ctr">
              <a:buNone/>
              <a:defRPr sz="5960"/>
            </a:lvl3pPr>
            <a:lvl4pPr marL="4541520" indent="0" algn="ctr">
              <a:buNone/>
              <a:defRPr sz="5295"/>
            </a:lvl4pPr>
            <a:lvl5pPr marL="6054725" indent="0" algn="ctr">
              <a:buNone/>
              <a:defRPr sz="5295"/>
            </a:lvl5pPr>
            <a:lvl6pPr marL="7568565" indent="0" algn="ctr">
              <a:buNone/>
              <a:defRPr sz="5295"/>
            </a:lvl6pPr>
            <a:lvl7pPr marL="9082405" indent="0" algn="ctr">
              <a:buNone/>
              <a:defRPr sz="5295"/>
            </a:lvl7pPr>
            <a:lvl8pPr marL="10596245" indent="0" algn="ctr">
              <a:buNone/>
              <a:defRPr sz="5295"/>
            </a:lvl8pPr>
            <a:lvl9pPr marL="12110085" indent="0" algn="ctr">
              <a:buNone/>
              <a:defRPr sz="529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5">
                <a:solidFill>
                  <a:schemeClr val="tx1"/>
                </a:solidFill>
              </a:defRPr>
            </a:lvl1pPr>
            <a:lvl2pPr marL="1513840" indent="0">
              <a:buNone/>
              <a:defRPr sz="6620">
                <a:solidFill>
                  <a:schemeClr val="tx1">
                    <a:tint val="75000"/>
                  </a:schemeClr>
                </a:solidFill>
              </a:defRPr>
            </a:lvl2pPr>
            <a:lvl3pPr marL="3027680" indent="0">
              <a:buNone/>
              <a:defRPr sz="5960">
                <a:solidFill>
                  <a:schemeClr val="tx1">
                    <a:tint val="75000"/>
                  </a:schemeClr>
                </a:solidFill>
              </a:defRPr>
            </a:lvl3pPr>
            <a:lvl4pPr marL="4541520" indent="0">
              <a:buNone/>
              <a:defRPr sz="5295">
                <a:solidFill>
                  <a:schemeClr val="tx1">
                    <a:tint val="75000"/>
                  </a:schemeClr>
                </a:solidFill>
              </a:defRPr>
            </a:lvl4pPr>
            <a:lvl5pPr marL="6054725" indent="0">
              <a:buNone/>
              <a:defRPr sz="5295">
                <a:solidFill>
                  <a:schemeClr val="tx1">
                    <a:tint val="75000"/>
                  </a:schemeClr>
                </a:solidFill>
              </a:defRPr>
            </a:lvl5pPr>
            <a:lvl6pPr marL="7568565" indent="0">
              <a:buNone/>
              <a:defRPr sz="5295">
                <a:solidFill>
                  <a:schemeClr val="tx1">
                    <a:tint val="75000"/>
                  </a:schemeClr>
                </a:solidFill>
              </a:defRPr>
            </a:lvl6pPr>
            <a:lvl7pPr marL="9082405" indent="0">
              <a:buNone/>
              <a:defRPr sz="5295">
                <a:solidFill>
                  <a:schemeClr val="tx1">
                    <a:tint val="75000"/>
                  </a:schemeClr>
                </a:solidFill>
              </a:defRPr>
            </a:lvl7pPr>
            <a:lvl8pPr marL="10596245" indent="0">
              <a:buNone/>
              <a:defRPr sz="5295">
                <a:solidFill>
                  <a:schemeClr val="tx1">
                    <a:tint val="75000"/>
                  </a:schemeClr>
                </a:solidFill>
              </a:defRPr>
            </a:lvl8pPr>
            <a:lvl9pPr marL="12110085" indent="0">
              <a:buNone/>
              <a:defRPr sz="529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295" b="1"/>
            </a:lvl4pPr>
            <a:lvl5pPr marL="6054725" indent="0">
              <a:buNone/>
              <a:defRPr sz="5295" b="1"/>
            </a:lvl5pPr>
            <a:lvl6pPr marL="7568565" indent="0">
              <a:buNone/>
              <a:defRPr sz="5295" b="1"/>
            </a:lvl6pPr>
            <a:lvl7pPr marL="9082405" indent="0">
              <a:buNone/>
              <a:defRPr sz="5295" b="1"/>
            </a:lvl7pPr>
            <a:lvl8pPr marL="10596245" indent="0">
              <a:buNone/>
              <a:defRPr sz="5295" b="1"/>
            </a:lvl8pPr>
            <a:lvl9pPr marL="12110085" indent="0">
              <a:buNone/>
              <a:defRPr sz="529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085368" y="15635264"/>
            <a:ext cx="12807832" cy="2299711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295" b="1"/>
            </a:lvl4pPr>
            <a:lvl5pPr marL="6054725" indent="0">
              <a:buNone/>
              <a:defRPr sz="5295" b="1"/>
            </a:lvl5pPr>
            <a:lvl6pPr marL="7568565" indent="0">
              <a:buNone/>
              <a:defRPr sz="5295" b="1"/>
            </a:lvl6pPr>
            <a:lvl7pPr marL="9082405" indent="0">
              <a:buNone/>
              <a:defRPr sz="5295" b="1"/>
            </a:lvl7pPr>
            <a:lvl8pPr marL="10596245" indent="0">
              <a:buNone/>
              <a:defRPr sz="5295" b="1"/>
            </a:lvl8pPr>
            <a:lvl9pPr marL="12110085" indent="0">
              <a:buNone/>
              <a:defRPr sz="529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5326828" y="15635264"/>
            <a:ext cx="12870909" cy="2299711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0"/>
            </a:lvl2pPr>
            <a:lvl3pPr>
              <a:defRPr sz="7945"/>
            </a:lvl3pPr>
            <a:lvl4pPr>
              <a:defRPr sz="6620"/>
            </a:lvl4pPr>
            <a:lvl5pPr>
              <a:defRPr sz="6620"/>
            </a:lvl5pPr>
            <a:lvl6pPr>
              <a:defRPr sz="6620"/>
            </a:lvl6pPr>
            <a:lvl7pPr>
              <a:defRPr sz="6620"/>
            </a:lvl7pPr>
            <a:lvl8pPr>
              <a:defRPr sz="6620"/>
            </a:lvl8pPr>
            <a:lvl9pPr>
              <a:defRPr sz="662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5"/>
            </a:lvl1pPr>
            <a:lvl2pPr marL="1513840" indent="0">
              <a:buNone/>
              <a:defRPr sz="4635"/>
            </a:lvl2pPr>
            <a:lvl3pPr marL="3027680" indent="0">
              <a:buNone/>
              <a:defRPr sz="3975"/>
            </a:lvl3pPr>
            <a:lvl4pPr marL="4541520" indent="0">
              <a:buNone/>
              <a:defRPr sz="3310"/>
            </a:lvl4pPr>
            <a:lvl5pPr marL="6054725" indent="0">
              <a:buNone/>
              <a:defRPr sz="3310"/>
            </a:lvl5pPr>
            <a:lvl6pPr marL="7568565" indent="0">
              <a:buNone/>
              <a:defRPr sz="3310"/>
            </a:lvl6pPr>
            <a:lvl7pPr marL="9082405" indent="0">
              <a:buNone/>
              <a:defRPr sz="3310"/>
            </a:lvl7pPr>
            <a:lvl8pPr marL="10596245" indent="0">
              <a:buNone/>
              <a:defRPr sz="3310"/>
            </a:lvl8pPr>
            <a:lvl9pPr marL="12110085" indent="0">
              <a:buNone/>
              <a:defRPr sz="331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840" indent="0">
              <a:buNone/>
              <a:defRPr sz="9270"/>
            </a:lvl2pPr>
            <a:lvl3pPr marL="3027680" indent="0">
              <a:buNone/>
              <a:defRPr sz="7945"/>
            </a:lvl3pPr>
            <a:lvl4pPr marL="4541520" indent="0">
              <a:buNone/>
              <a:defRPr sz="6620"/>
            </a:lvl4pPr>
            <a:lvl5pPr marL="6054725" indent="0">
              <a:buNone/>
              <a:defRPr sz="6620"/>
            </a:lvl5pPr>
            <a:lvl6pPr marL="7568565" indent="0">
              <a:buNone/>
              <a:defRPr sz="6620"/>
            </a:lvl6pPr>
            <a:lvl7pPr marL="9082405" indent="0">
              <a:buNone/>
              <a:defRPr sz="6620"/>
            </a:lvl7pPr>
            <a:lvl8pPr marL="10596245" indent="0">
              <a:buNone/>
              <a:defRPr sz="6620"/>
            </a:lvl8pPr>
            <a:lvl9pPr marL="12110085" indent="0">
              <a:buNone/>
              <a:defRPr sz="6620"/>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5"/>
            </a:lvl1pPr>
            <a:lvl2pPr marL="1513840" indent="0">
              <a:buNone/>
              <a:defRPr sz="4635"/>
            </a:lvl2pPr>
            <a:lvl3pPr marL="3027680" indent="0">
              <a:buNone/>
              <a:defRPr sz="3975"/>
            </a:lvl3pPr>
            <a:lvl4pPr marL="4541520" indent="0">
              <a:buNone/>
              <a:defRPr sz="3310"/>
            </a:lvl4pPr>
            <a:lvl5pPr marL="6054725" indent="0">
              <a:buNone/>
              <a:defRPr sz="3310"/>
            </a:lvl5pPr>
            <a:lvl6pPr marL="7568565" indent="0">
              <a:buNone/>
              <a:defRPr sz="3310"/>
            </a:lvl6pPr>
            <a:lvl7pPr marL="9082405" indent="0">
              <a:buNone/>
              <a:defRPr sz="3310"/>
            </a:lvl7pPr>
            <a:lvl8pPr marL="10596245" indent="0">
              <a:buNone/>
              <a:defRPr sz="3310"/>
            </a:lvl8pPr>
            <a:lvl9pPr marL="12110085" indent="0">
              <a:buNone/>
              <a:defRPr sz="331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AE95C80-3AFF-4D16-9737-B5EBD27733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6E5B92-BD26-4E2C-A99E-78EF1079A8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5">
                <a:solidFill>
                  <a:schemeClr val="tx1">
                    <a:tint val="75000"/>
                  </a:schemeClr>
                </a:solidFill>
              </a:defRPr>
            </a:lvl1pPr>
          </a:lstStyle>
          <a:p>
            <a:fld id="{3AE95C80-3AFF-4D16-9737-B5EBD27733EA}" type="datetimeFigureOut">
              <a:rPr lang="zh-CN" altLang="en-US" smtClean="0"/>
            </a:fld>
            <a:endParaRPr lang="zh-CN"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5">
                <a:solidFill>
                  <a:schemeClr val="tx1">
                    <a:tint val="75000"/>
                  </a:schemeClr>
                </a:solidFill>
              </a:defRPr>
            </a:lvl1pPr>
          </a:lstStyle>
          <a:p>
            <a:fld id="{9C6E5B92-BD26-4E2C-A99E-78EF1079A81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27680" rtl="0" eaLnBrk="1" latinLnBrk="0" hangingPunct="1">
        <a:lnSpc>
          <a:spcPct val="90000"/>
        </a:lnSpc>
        <a:spcBef>
          <a:spcPct val="0"/>
        </a:spcBef>
        <a:buNone/>
        <a:defRPr sz="14570" kern="1200">
          <a:solidFill>
            <a:schemeClr val="tx1"/>
          </a:solidFill>
          <a:latin typeface="+mj-lt"/>
          <a:ea typeface="+mj-ea"/>
          <a:cs typeface="+mj-cs"/>
        </a:defRPr>
      </a:lvl1pPr>
    </p:titleStyle>
    <p:bodyStyle>
      <a:lvl1pPr marL="756920" indent="-756920" algn="l" defTabSz="3027680" rtl="0" eaLnBrk="1" latinLnBrk="0" hangingPunct="1">
        <a:lnSpc>
          <a:spcPct val="90000"/>
        </a:lnSpc>
        <a:spcBef>
          <a:spcPts val="3310"/>
        </a:spcBef>
        <a:buFont typeface="Arial" panose="020B0604020202020204" pitchFamily="34" charset="0"/>
        <a:buChar char="•"/>
        <a:defRPr sz="9270" kern="1200">
          <a:solidFill>
            <a:schemeClr val="tx1"/>
          </a:solidFill>
          <a:latin typeface="+mn-lt"/>
          <a:ea typeface="+mn-ea"/>
          <a:cs typeface="+mn-cs"/>
        </a:defRPr>
      </a:lvl1pPr>
      <a:lvl2pPr marL="2270760" indent="-756920" algn="l" defTabSz="3027680" rtl="0" eaLnBrk="1" latinLnBrk="0" hangingPunct="1">
        <a:lnSpc>
          <a:spcPct val="90000"/>
        </a:lnSpc>
        <a:spcBef>
          <a:spcPts val="1655"/>
        </a:spcBef>
        <a:buFont typeface="Arial" panose="020B0604020202020204" pitchFamily="34" charset="0"/>
        <a:buChar char="•"/>
        <a:defRPr sz="7945" kern="1200">
          <a:solidFill>
            <a:schemeClr val="tx1"/>
          </a:solidFill>
          <a:latin typeface="+mn-lt"/>
          <a:ea typeface="+mn-ea"/>
          <a:cs typeface="+mn-cs"/>
        </a:defRPr>
      </a:lvl2pPr>
      <a:lvl3pPr marL="3784600" indent="-756920" algn="l" defTabSz="3027680"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780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64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48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2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16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700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680" rtl="0" eaLnBrk="1" latinLnBrk="0" hangingPunct="1">
        <a:defRPr sz="5960" kern="1200">
          <a:solidFill>
            <a:schemeClr val="tx1"/>
          </a:solidFill>
          <a:latin typeface="+mn-lt"/>
          <a:ea typeface="+mn-ea"/>
          <a:cs typeface="+mn-cs"/>
        </a:defRPr>
      </a:lvl1pPr>
      <a:lvl2pPr marL="1513840" algn="l" defTabSz="3027680" rtl="0" eaLnBrk="1" latinLnBrk="0" hangingPunct="1">
        <a:defRPr sz="5960" kern="1200">
          <a:solidFill>
            <a:schemeClr val="tx1"/>
          </a:solidFill>
          <a:latin typeface="+mn-lt"/>
          <a:ea typeface="+mn-ea"/>
          <a:cs typeface="+mn-cs"/>
        </a:defRPr>
      </a:lvl2pPr>
      <a:lvl3pPr marL="3027680" algn="l" defTabSz="3027680" rtl="0" eaLnBrk="1" latinLnBrk="0" hangingPunct="1">
        <a:defRPr sz="5960" kern="1200">
          <a:solidFill>
            <a:schemeClr val="tx1"/>
          </a:solidFill>
          <a:latin typeface="+mn-lt"/>
          <a:ea typeface="+mn-ea"/>
          <a:cs typeface="+mn-cs"/>
        </a:defRPr>
      </a:lvl3pPr>
      <a:lvl4pPr marL="4541520" algn="l" defTabSz="3027680" rtl="0" eaLnBrk="1" latinLnBrk="0" hangingPunct="1">
        <a:defRPr sz="5960" kern="1200">
          <a:solidFill>
            <a:schemeClr val="tx1"/>
          </a:solidFill>
          <a:latin typeface="+mn-lt"/>
          <a:ea typeface="+mn-ea"/>
          <a:cs typeface="+mn-cs"/>
        </a:defRPr>
      </a:lvl4pPr>
      <a:lvl5pPr marL="6054725" algn="l" defTabSz="3027680" rtl="0" eaLnBrk="1" latinLnBrk="0" hangingPunct="1">
        <a:defRPr sz="5960" kern="1200">
          <a:solidFill>
            <a:schemeClr val="tx1"/>
          </a:solidFill>
          <a:latin typeface="+mn-lt"/>
          <a:ea typeface="+mn-ea"/>
          <a:cs typeface="+mn-cs"/>
        </a:defRPr>
      </a:lvl5pPr>
      <a:lvl6pPr marL="7568565" algn="l" defTabSz="3027680" rtl="0" eaLnBrk="1" latinLnBrk="0" hangingPunct="1">
        <a:defRPr sz="5960" kern="1200">
          <a:solidFill>
            <a:schemeClr val="tx1"/>
          </a:solidFill>
          <a:latin typeface="+mn-lt"/>
          <a:ea typeface="+mn-ea"/>
          <a:cs typeface="+mn-cs"/>
        </a:defRPr>
      </a:lvl6pPr>
      <a:lvl7pPr marL="9082405" algn="l" defTabSz="3027680" rtl="0" eaLnBrk="1" latinLnBrk="0" hangingPunct="1">
        <a:defRPr sz="5960" kern="1200">
          <a:solidFill>
            <a:schemeClr val="tx1"/>
          </a:solidFill>
          <a:latin typeface="+mn-lt"/>
          <a:ea typeface="+mn-ea"/>
          <a:cs typeface="+mn-cs"/>
        </a:defRPr>
      </a:lvl7pPr>
      <a:lvl8pPr marL="10596245" algn="l" defTabSz="3027680" rtl="0" eaLnBrk="1" latinLnBrk="0" hangingPunct="1">
        <a:defRPr sz="5960" kern="1200">
          <a:solidFill>
            <a:schemeClr val="tx1"/>
          </a:solidFill>
          <a:latin typeface="+mn-lt"/>
          <a:ea typeface="+mn-ea"/>
          <a:cs typeface="+mn-cs"/>
        </a:defRPr>
      </a:lvl8pPr>
      <a:lvl9pPr marL="12110085" algn="l" defTabSz="3027680"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961" y="1722405"/>
            <a:ext cx="22484138" cy="2148216"/>
          </a:xfrm>
        </p:spPr>
        <p:txBody>
          <a:bodyPr>
            <a:normAutofit fontScale="90000"/>
          </a:bodyPr>
          <a:lstStyle/>
          <a:p>
            <a:r>
              <a:rPr lang="en-US" altLang="zh-CN" sz="9600" dirty="0" smtClean="0">
                <a:latin typeface="Palatino Linotype" panose="02040502050505030304" pitchFamily="18" charset="0"/>
              </a:rPr>
              <a:t>  </a:t>
            </a:r>
            <a:r>
              <a:rPr lang="en-US" altLang="zh-CN" sz="9600" dirty="0">
                <a:latin typeface="Palatino Linotype" panose="02040502050505030304" pitchFamily="18" charset="0"/>
              </a:rPr>
              <a:t>Research and Development of Reducer Virtual Simulation System based on Mixed Reality (MR) </a:t>
            </a:r>
            <a:r>
              <a:rPr lang="en-US" altLang="zh-CN" sz="9600" dirty="0" smtClean="0">
                <a:latin typeface="Palatino Linotype" panose="02040502050505030304" pitchFamily="18" charset="0"/>
              </a:rPr>
              <a:t>Technology</a:t>
            </a:r>
            <a:endParaRPr lang="zh-CN" altLang="en-US" sz="9600" dirty="0">
              <a:latin typeface="Palatino Linotype" panose="02040502050505030304" pitchFamily="18" charset="0"/>
            </a:endParaRPr>
          </a:p>
        </p:txBody>
      </p:sp>
      <p:sp>
        <p:nvSpPr>
          <p:cNvPr id="4" name="矩形 3"/>
          <p:cNvSpPr/>
          <p:nvPr/>
        </p:nvSpPr>
        <p:spPr>
          <a:xfrm>
            <a:off x="23338157" y="1143787"/>
            <a:ext cx="5400130" cy="2148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1698171" y="3986733"/>
            <a:ext cx="7968343" cy="26939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文本框 5"/>
          <p:cNvSpPr txBox="1"/>
          <p:nvPr/>
        </p:nvSpPr>
        <p:spPr>
          <a:xfrm>
            <a:off x="3004457" y="4548899"/>
            <a:ext cx="6172200" cy="1569660"/>
          </a:xfrm>
          <a:prstGeom prst="rect">
            <a:avLst/>
          </a:prstGeom>
          <a:noFill/>
        </p:spPr>
        <p:txBody>
          <a:bodyPr wrap="square" rtlCol="0">
            <a:spAutoFit/>
          </a:bodyPr>
          <a:lstStyle/>
          <a:p>
            <a:r>
              <a:rPr lang="en-US" altLang="zh-CN" sz="4800" dirty="0">
                <a:latin typeface="Palatino Linotype" panose="02040502050505030304" pitchFamily="18" charset="0"/>
              </a:rPr>
              <a:t>Affiliation’s Logo</a:t>
            </a:r>
            <a:endParaRPr lang="en-US" altLang="zh-CN" sz="4800" dirty="0">
              <a:latin typeface="Palatino Linotype" panose="02040502050505030304" pitchFamily="18" charset="0"/>
            </a:endParaRPr>
          </a:p>
          <a:p>
            <a:r>
              <a:rPr lang="en-US" altLang="zh-CN" sz="4800" dirty="0">
                <a:latin typeface="Palatino Linotype" panose="02040502050505030304" pitchFamily="18" charset="0"/>
              </a:rPr>
              <a:t>Goes here if any</a:t>
            </a:r>
            <a:endParaRPr lang="en-US" sz="4800" dirty="0"/>
          </a:p>
        </p:txBody>
      </p:sp>
      <p:sp>
        <p:nvSpPr>
          <p:cNvPr id="8" name="矩形 7"/>
          <p:cNvSpPr/>
          <p:nvPr/>
        </p:nvSpPr>
        <p:spPr>
          <a:xfrm>
            <a:off x="10611531" y="3986733"/>
            <a:ext cx="18126756" cy="2693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文本框 9"/>
          <p:cNvSpPr txBox="1"/>
          <p:nvPr/>
        </p:nvSpPr>
        <p:spPr>
          <a:xfrm>
            <a:off x="10611531" y="4329906"/>
            <a:ext cx="18270174" cy="1477328"/>
          </a:xfrm>
          <a:prstGeom prst="rect">
            <a:avLst/>
          </a:prstGeom>
          <a:noFill/>
        </p:spPr>
        <p:txBody>
          <a:bodyPr wrap="square" rtlCol="0">
            <a:spAutoFit/>
          </a:bodyPr>
          <a:lstStyle/>
          <a:p>
            <a:r>
              <a:rPr lang="en-US" altLang="zh-CN" sz="4500" dirty="0">
                <a:latin typeface="Palatino Linotype" panose="02040502050505030304" pitchFamily="18" charset="0"/>
              </a:rPr>
              <a:t>L</a:t>
            </a:r>
            <a:r>
              <a:rPr lang="en-US" altLang="zh-CN" sz="4500" dirty="0" smtClean="0">
                <a:latin typeface="Palatino Linotype" panose="02040502050505030304" pitchFamily="18" charset="0"/>
              </a:rPr>
              <a:t>iang </a:t>
            </a:r>
            <a:r>
              <a:rPr lang="en-US" altLang="zh-CN" sz="4500" dirty="0">
                <a:latin typeface="Palatino Linotype" panose="02040502050505030304" pitchFamily="18" charset="0"/>
              </a:rPr>
              <a:t>Feng, Liu </a:t>
            </a:r>
            <a:r>
              <a:rPr lang="en-US" altLang="zh-CN" sz="4500" dirty="0" err="1">
                <a:latin typeface="Palatino Linotype" panose="02040502050505030304" pitchFamily="18" charset="0"/>
              </a:rPr>
              <a:t>Junying</a:t>
            </a:r>
            <a:r>
              <a:rPr lang="en-US" altLang="zh-CN" sz="4500" dirty="0">
                <a:latin typeface="Palatino Linotype" panose="02040502050505030304" pitchFamily="18" charset="0"/>
              </a:rPr>
              <a:t> </a:t>
            </a:r>
            <a:endParaRPr lang="zh-CN" altLang="zh-CN" sz="4500" dirty="0">
              <a:latin typeface="Palatino Linotype" panose="02040502050505030304" pitchFamily="18" charset="0"/>
            </a:endParaRPr>
          </a:p>
          <a:p>
            <a:r>
              <a:rPr lang="en-US" altLang="zh-CN" sz="4500" dirty="0">
                <a:latin typeface="Palatino Linotype" panose="02040502050505030304" pitchFamily="18" charset="0"/>
              </a:rPr>
              <a:t>College of Mechanical and Electrical Engineering, </a:t>
            </a:r>
            <a:r>
              <a:rPr lang="en-US" altLang="zh-CN" sz="4500" dirty="0" err="1">
                <a:latin typeface="Palatino Linotype" panose="02040502050505030304" pitchFamily="18" charset="0"/>
              </a:rPr>
              <a:t>Heyuan</a:t>
            </a:r>
            <a:r>
              <a:rPr lang="en-US" altLang="zh-CN" sz="4500" dirty="0">
                <a:latin typeface="Palatino Linotype" panose="02040502050505030304" pitchFamily="18" charset="0"/>
              </a:rPr>
              <a:t> Polytechnic</a:t>
            </a:r>
            <a:r>
              <a:rPr lang="en-US" altLang="zh-CN" sz="4500" dirty="0" smtClean="0">
                <a:latin typeface="Palatino Linotype" panose="02040502050505030304" pitchFamily="18" charset="0"/>
              </a:rPr>
              <a:t>,</a:t>
            </a:r>
            <a:endParaRPr lang="zh-CN" altLang="zh-CN" sz="4500" dirty="0">
              <a:latin typeface="Palatino Linotype" panose="02040502050505030304" pitchFamily="18" charset="0"/>
            </a:endParaRPr>
          </a:p>
        </p:txBody>
      </p:sp>
      <p:sp>
        <p:nvSpPr>
          <p:cNvPr id="11" name="矩形 10"/>
          <p:cNvSpPr/>
          <p:nvPr/>
        </p:nvSpPr>
        <p:spPr>
          <a:xfrm>
            <a:off x="1698171" y="7217228"/>
            <a:ext cx="13439435" cy="341593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矩形 11"/>
          <p:cNvSpPr/>
          <p:nvPr/>
        </p:nvSpPr>
        <p:spPr>
          <a:xfrm>
            <a:off x="15298852" y="7217228"/>
            <a:ext cx="13439435" cy="341593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矩形 12"/>
          <p:cNvSpPr/>
          <p:nvPr/>
        </p:nvSpPr>
        <p:spPr>
          <a:xfrm>
            <a:off x="4147457" y="7242891"/>
            <a:ext cx="10926875" cy="16655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矩形 13"/>
          <p:cNvSpPr/>
          <p:nvPr/>
        </p:nvSpPr>
        <p:spPr>
          <a:xfrm>
            <a:off x="4222465" y="18610696"/>
            <a:ext cx="10926875" cy="16655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矩形 14"/>
          <p:cNvSpPr/>
          <p:nvPr/>
        </p:nvSpPr>
        <p:spPr>
          <a:xfrm>
            <a:off x="4210731" y="30496721"/>
            <a:ext cx="10926875" cy="16655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矩形 15"/>
          <p:cNvSpPr/>
          <p:nvPr/>
        </p:nvSpPr>
        <p:spPr>
          <a:xfrm>
            <a:off x="15298852" y="25331841"/>
            <a:ext cx="10926875" cy="16655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文本框 16"/>
          <p:cNvSpPr txBox="1"/>
          <p:nvPr/>
        </p:nvSpPr>
        <p:spPr>
          <a:xfrm>
            <a:off x="6939643" y="7510878"/>
            <a:ext cx="7021286" cy="1129540"/>
          </a:xfrm>
          <a:prstGeom prst="rect">
            <a:avLst/>
          </a:prstGeom>
          <a:noFill/>
        </p:spPr>
        <p:txBody>
          <a:bodyPr wrap="square" rtlCol="0">
            <a:spAutoFit/>
          </a:bodyPr>
          <a:lstStyle/>
          <a:p>
            <a:r>
              <a:rPr lang="en-US" altLang="zh-CN" sz="6740" b="1" dirty="0">
                <a:solidFill>
                  <a:schemeClr val="bg1"/>
                </a:solidFill>
                <a:latin typeface="Palatino Linotype" panose="02040502050505030304" pitchFamily="18" charset="0"/>
              </a:rPr>
              <a:t>Introduction</a:t>
            </a:r>
            <a:endParaRPr lang="en-US" sz="6740" b="1" dirty="0">
              <a:solidFill>
                <a:schemeClr val="bg1"/>
              </a:solidFill>
              <a:latin typeface="Palatino Linotype" panose="02040502050505030304" pitchFamily="18" charset="0"/>
            </a:endParaRPr>
          </a:p>
        </p:txBody>
      </p:sp>
      <p:sp>
        <p:nvSpPr>
          <p:cNvPr id="18" name="文本框 17"/>
          <p:cNvSpPr txBox="1"/>
          <p:nvPr/>
        </p:nvSpPr>
        <p:spPr>
          <a:xfrm>
            <a:off x="3083640" y="9094432"/>
            <a:ext cx="12134589" cy="8620822"/>
          </a:xfrm>
          <a:prstGeom prst="rect">
            <a:avLst/>
          </a:prstGeom>
          <a:noFill/>
        </p:spPr>
        <p:txBody>
          <a:bodyPr wrap="square" rtlCol="0">
            <a:spAutoFit/>
          </a:bodyPr>
          <a:lstStyle/>
          <a:p>
            <a:r>
              <a:rPr lang="en-AU" altLang="zh-CN" sz="3600" dirty="0" smtClean="0">
                <a:latin typeface="Palatino Linotype" panose="02040502050505030304" pitchFamily="18" charset="0"/>
              </a:rPr>
              <a:t> </a:t>
            </a:r>
            <a:r>
              <a:rPr lang="en-US" altLang="zh-CN" sz="3600" dirty="0" smtClean="0">
                <a:latin typeface="Palatino Linotype" panose="02040502050505030304" pitchFamily="18" charset="0"/>
              </a:rPr>
              <a:t>In order </a:t>
            </a:r>
            <a:r>
              <a:rPr lang="en-US" altLang="zh-CN" sz="3600" dirty="0">
                <a:latin typeface="Palatino Linotype" panose="02040502050505030304" pitchFamily="18" charset="0"/>
              </a:rPr>
              <a:t>to </a:t>
            </a:r>
            <a:r>
              <a:rPr lang="en-US" altLang="zh-CN" sz="3200" dirty="0">
                <a:latin typeface="Palatino Linotype" panose="02040502050505030304" pitchFamily="18" charset="0"/>
              </a:rPr>
              <a:t>improve learning pleasure and save teaching costs, this paper uses MR technology to research and develop the virtual simulation system of </a:t>
            </a:r>
            <a:r>
              <a:rPr lang="en-US" altLang="zh-CN" sz="3200" dirty="0" err="1">
                <a:latin typeface="Palatino Linotype" panose="02040502050505030304" pitchFamily="18" charset="0"/>
              </a:rPr>
              <a:t>reducer.Take</a:t>
            </a:r>
            <a:r>
              <a:rPr lang="en-US" altLang="zh-CN" sz="3200" dirty="0">
                <a:latin typeface="Palatino Linotype" panose="02040502050505030304" pitchFamily="18" charset="0"/>
              </a:rPr>
              <a:t> the primary reducer and the secondary reducer as the development prototype of the simulation system, use 3ds-max software to create and render the model at 1:1 scale, use Photoshop software to edit the reducer map and other effects, select Unity 3D software as the mixed reality development platform, and use C # language programming to realize the animation and interactive functions of the simulation system. The reducer virtual simulation system developed in this paper has five modules and functions: structure introduction, model observation, model sectioning, disassembly and assembly process, and working principle. The application of this system can improve students' learning pleasure and practical ability, and save the teaching cost waste caused by purchasing multiple reducers.</a:t>
            </a:r>
            <a:endParaRPr lang="zh-CN" altLang="zh-CN" sz="3200" dirty="0">
              <a:latin typeface="Palatino Linotype" panose="02040502050505030304" pitchFamily="18" charset="0"/>
            </a:endParaRPr>
          </a:p>
          <a:p>
            <a:endParaRPr lang="en-US" dirty="0"/>
          </a:p>
        </p:txBody>
      </p:sp>
      <p:sp>
        <p:nvSpPr>
          <p:cNvPr id="19" name="文本框 18"/>
          <p:cNvSpPr txBox="1"/>
          <p:nvPr/>
        </p:nvSpPr>
        <p:spPr>
          <a:xfrm>
            <a:off x="6939643" y="18984370"/>
            <a:ext cx="7021286" cy="1129540"/>
          </a:xfrm>
          <a:prstGeom prst="rect">
            <a:avLst/>
          </a:prstGeom>
          <a:noFill/>
        </p:spPr>
        <p:txBody>
          <a:bodyPr wrap="square" rtlCol="0">
            <a:spAutoFit/>
          </a:bodyPr>
          <a:lstStyle/>
          <a:p>
            <a:r>
              <a:rPr lang="en-US" altLang="zh-CN" sz="6740" b="1" dirty="0">
                <a:solidFill>
                  <a:schemeClr val="bg1"/>
                </a:solidFill>
                <a:latin typeface="Palatino Linotype" panose="02040502050505030304" pitchFamily="18" charset="0"/>
              </a:rPr>
              <a:t>Methods</a:t>
            </a:r>
            <a:endParaRPr lang="en-US" sz="6740" b="1" dirty="0">
              <a:solidFill>
                <a:schemeClr val="bg1"/>
              </a:solidFill>
              <a:latin typeface="Palatino Linotype" panose="02040502050505030304" pitchFamily="18" charset="0"/>
            </a:endParaRPr>
          </a:p>
        </p:txBody>
      </p:sp>
      <p:sp>
        <p:nvSpPr>
          <p:cNvPr id="20" name="文本框 19"/>
          <p:cNvSpPr txBox="1"/>
          <p:nvPr/>
        </p:nvSpPr>
        <p:spPr>
          <a:xfrm>
            <a:off x="3947943" y="20513871"/>
            <a:ext cx="10956472" cy="9971961"/>
          </a:xfrm>
          <a:prstGeom prst="rect">
            <a:avLst/>
          </a:prstGeom>
          <a:noFill/>
        </p:spPr>
        <p:txBody>
          <a:bodyPr wrap="square" rtlCol="0">
            <a:spAutoFit/>
          </a:bodyPr>
          <a:lstStyle/>
          <a:p>
            <a:r>
              <a:rPr lang="en-US" altLang="zh-CN" sz="4800" dirty="0" smtClean="0">
                <a:latin typeface="Palatino Linotype" panose="02040502050505030304" pitchFamily="18" charset="0"/>
              </a:rPr>
              <a:t>The </a:t>
            </a:r>
            <a:r>
              <a:rPr lang="en-US" altLang="zh-CN" sz="4800" dirty="0">
                <a:latin typeface="Palatino Linotype" panose="02040502050505030304" pitchFamily="18" charset="0"/>
              </a:rPr>
              <a:t>overall development idea of system is to use 3DMAX software to model and render the 3D model of each part and composition of the reducer, use Photoshop software to map and effect processing the model. Then, import the model into the Unity 3D platform for MR scene construction, build UI buttons and other functions for display, and use C# language as animation script development software for interactive demonstration and animation </a:t>
            </a:r>
            <a:r>
              <a:rPr lang="en-US" altLang="zh-CN" sz="4800" dirty="0" smtClean="0">
                <a:latin typeface="Palatino Linotype" panose="02040502050505030304" pitchFamily="18" charset="0"/>
              </a:rPr>
              <a:t>production.</a:t>
            </a:r>
            <a:endParaRPr lang="zh-CN" altLang="zh-CN" sz="4800" dirty="0">
              <a:latin typeface="Palatino Linotype" panose="02040502050505030304" pitchFamily="18" charset="0"/>
            </a:endParaRPr>
          </a:p>
          <a:p>
            <a:endParaRPr lang="en-US" dirty="0"/>
          </a:p>
        </p:txBody>
      </p:sp>
      <p:sp>
        <p:nvSpPr>
          <p:cNvPr id="21" name="文本框 20"/>
          <p:cNvSpPr txBox="1"/>
          <p:nvPr/>
        </p:nvSpPr>
        <p:spPr>
          <a:xfrm>
            <a:off x="6090557" y="30775480"/>
            <a:ext cx="7625443" cy="1107996"/>
          </a:xfrm>
          <a:prstGeom prst="rect">
            <a:avLst/>
          </a:prstGeom>
          <a:noFill/>
        </p:spPr>
        <p:txBody>
          <a:bodyPr wrap="square" rtlCol="0">
            <a:spAutoFit/>
          </a:bodyPr>
          <a:lstStyle/>
          <a:p>
            <a:r>
              <a:rPr lang="en-US" altLang="zh-CN" sz="6600" b="1" dirty="0">
                <a:solidFill>
                  <a:srgbClr val="F8F8F8"/>
                </a:solidFill>
                <a:latin typeface="Palatino Linotype" panose="02040502050505030304" pitchFamily="18" charset="0"/>
                <a:ea typeface="MS PGothic" panose="020B0600070205080204" pitchFamily="34" charset="-128"/>
              </a:rPr>
              <a:t>Graphics / Images</a:t>
            </a:r>
            <a:endParaRPr lang="en-US" altLang="zh-CN" sz="6600" b="1" dirty="0">
              <a:solidFill>
                <a:srgbClr val="F8F8F8"/>
              </a:solidFill>
              <a:latin typeface="Palatino Linotype" panose="02040502050505030304" pitchFamily="18" charset="0"/>
              <a:ea typeface="MS PGothic" panose="020B0600070205080204" pitchFamily="34" charset="-128"/>
            </a:endParaRPr>
          </a:p>
        </p:txBody>
      </p:sp>
      <p:sp>
        <p:nvSpPr>
          <p:cNvPr id="22" name="文本框 21"/>
          <p:cNvSpPr txBox="1"/>
          <p:nvPr/>
        </p:nvSpPr>
        <p:spPr>
          <a:xfrm>
            <a:off x="7943572" y="66821807"/>
            <a:ext cx="10956472" cy="957185"/>
          </a:xfrm>
          <a:prstGeom prst="rect">
            <a:avLst/>
          </a:prstGeom>
          <a:noFill/>
        </p:spPr>
        <p:txBody>
          <a:bodyPr wrap="square" rtlCol="0">
            <a:spAutoFit/>
          </a:bodyPr>
          <a:lstStyle/>
          <a:p>
            <a:endParaRPr lang="en-US" altLang="zh-CN" sz="5620" dirty="0">
              <a:latin typeface="Palatino Linotype" panose="02040502050505030304" pitchFamily="18" charset="0"/>
            </a:endParaRPr>
          </a:p>
        </p:txBody>
      </p:sp>
      <p:sp>
        <p:nvSpPr>
          <p:cNvPr id="23" name="文本框 22"/>
          <p:cNvSpPr txBox="1"/>
          <p:nvPr/>
        </p:nvSpPr>
        <p:spPr>
          <a:xfrm>
            <a:off x="18205847" y="25610600"/>
            <a:ext cx="7625443" cy="1107996"/>
          </a:xfrm>
          <a:prstGeom prst="rect">
            <a:avLst/>
          </a:prstGeom>
          <a:noFill/>
        </p:spPr>
        <p:txBody>
          <a:bodyPr wrap="square" rtlCol="0">
            <a:spAutoFit/>
          </a:bodyPr>
          <a:lstStyle/>
          <a:p>
            <a:r>
              <a:rPr lang="en-US" altLang="zh-CN" sz="6600" b="1" dirty="0">
                <a:solidFill>
                  <a:srgbClr val="F8F8F8"/>
                </a:solidFill>
                <a:latin typeface="Palatino Linotype" panose="02040502050505030304" pitchFamily="18" charset="0"/>
                <a:ea typeface="MS PGothic" panose="020B0600070205080204" pitchFamily="34" charset="-128"/>
              </a:rPr>
              <a:t>Conclusions</a:t>
            </a:r>
            <a:endParaRPr lang="en-US" altLang="zh-CN" sz="6600" b="1" dirty="0">
              <a:solidFill>
                <a:srgbClr val="F8F8F8"/>
              </a:solidFill>
              <a:latin typeface="Palatino Linotype" panose="02040502050505030304" pitchFamily="18" charset="0"/>
              <a:ea typeface="MS PGothic" panose="020B0600070205080204" pitchFamily="34" charset="-128"/>
            </a:endParaRPr>
          </a:p>
        </p:txBody>
      </p:sp>
      <p:sp>
        <p:nvSpPr>
          <p:cNvPr id="24" name="文本框 23"/>
          <p:cNvSpPr txBox="1"/>
          <p:nvPr/>
        </p:nvSpPr>
        <p:spPr>
          <a:xfrm>
            <a:off x="16193350" y="27780982"/>
            <a:ext cx="10956472" cy="12901994"/>
          </a:xfrm>
          <a:prstGeom prst="rect">
            <a:avLst/>
          </a:prstGeom>
          <a:noFill/>
        </p:spPr>
        <p:txBody>
          <a:bodyPr wrap="square" rtlCol="0">
            <a:spAutoFit/>
          </a:bodyPr>
          <a:lstStyle/>
          <a:p>
            <a:endParaRPr lang="en-US" altLang="zh-CN" sz="5620" dirty="0">
              <a:latin typeface="Palatino Linotype" panose="02040502050505030304" pitchFamily="18" charset="0"/>
            </a:endParaRPr>
          </a:p>
          <a:p>
            <a:r>
              <a:rPr lang="en-US" altLang="zh-CN" sz="4000" b="1" dirty="0">
                <a:latin typeface="Palatino Linotype" panose="02040502050505030304" pitchFamily="18" charset="0"/>
              </a:rPr>
              <a:t> </a:t>
            </a:r>
            <a:r>
              <a:rPr lang="en-US" altLang="zh-CN" sz="4000" b="1" dirty="0">
                <a:latin typeface="Palatino Linotype" panose="02040502050505030304" pitchFamily="18" charset="0"/>
              </a:rPr>
              <a:t>This </a:t>
            </a:r>
            <a:r>
              <a:rPr lang="en-US" altLang="zh-CN" sz="4000" b="1" dirty="0">
                <a:latin typeface="Palatino Linotype" panose="02040502050505030304" pitchFamily="18" charset="0"/>
              </a:rPr>
              <a:t>paper selects Unity 3D as the mixed reality development platform, employs C# language programming to realize the animation and interactive functions of the simulation system, and uses the primary reducer and secondary reducer as the simulation system to develop the prototype. </a:t>
            </a:r>
            <a:r>
              <a:rPr lang="en-US" altLang="zh-CN" sz="4000" b="1" dirty="0">
                <a:latin typeface="Palatino Linotype" panose="02040502050505030304" pitchFamily="18" charset="0"/>
              </a:rPr>
              <a:t>The five modules and functions of the created virtual simulation system for reducers are structure introduction, model observation, model sectioning, disassembly process, and operating principle. The system, which is based on MR technology, shows the reduction in mixed reality, integrates mixed reality technology with structural cognition, allows users to disassemble and reassemble the reducer, evaluates its operation, and creates a bridge between theory and reality for users.</a:t>
            </a:r>
            <a:endParaRPr lang="zh-CN" altLang="zh-CN" sz="4000" b="1" dirty="0">
              <a:latin typeface="Palatino Linotype" panose="02040502050505030304" pitchFamily="18" charset="0"/>
            </a:endParaRPr>
          </a:p>
          <a:p>
            <a:endParaRPr lang="en-US" altLang="zh-CN" sz="5620" dirty="0">
              <a:latin typeface="Palatino Linotype" panose="02040502050505030304" pitchFamily="18" charset="0"/>
            </a:endParaRPr>
          </a:p>
        </p:txBody>
      </p:sp>
      <p:sp>
        <p:nvSpPr>
          <p:cNvPr id="25" name="文本框 24"/>
          <p:cNvSpPr txBox="1"/>
          <p:nvPr/>
        </p:nvSpPr>
        <p:spPr>
          <a:xfrm>
            <a:off x="23481665" y="1596390"/>
            <a:ext cx="5400040" cy="1268095"/>
          </a:xfrm>
          <a:prstGeom prst="rect">
            <a:avLst/>
          </a:prstGeom>
          <a:noFill/>
        </p:spPr>
        <p:txBody>
          <a:bodyPr wrap="square" rtlCol="0">
            <a:noAutofit/>
          </a:bodyPr>
          <a:lstStyle/>
          <a:p>
            <a:r>
              <a:rPr lang="en-US" altLang="zh-CN" sz="6600"/>
              <a:t>AMMCS2024</a:t>
            </a:r>
            <a:endParaRPr lang="en-US" altLang="zh-CN" sz="6600"/>
          </a:p>
        </p:txBody>
      </p:sp>
      <p:sp>
        <p:nvSpPr>
          <p:cNvPr id="7" name="Rectangle 2"/>
          <p:cNvSpPr>
            <a:spLocks noChangeArrowheads="1"/>
          </p:cNvSpPr>
          <p:nvPr/>
        </p:nvSpPr>
        <p:spPr bwMode="auto">
          <a:xfrm>
            <a:off x="3601192" y="32578091"/>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5" name="图片 1"/>
          <p:cNvPicPr>
            <a:picLocks noChangeAspect="1" noChangeArrowheads="1"/>
          </p:cNvPicPr>
          <p:nvPr/>
        </p:nvPicPr>
        <p:blipFill>
          <a:blip r:embed="rId1">
            <a:extLst>
              <a:ext uri="{28A0092B-C50C-407E-A947-70E740481C1C}">
                <a14:useLocalDpi xmlns:a14="http://schemas.microsoft.com/office/drawing/2010/main" val="0"/>
              </a:ext>
            </a:extLst>
          </a:blip>
          <a:srcRect l="17236"/>
          <a:stretch>
            <a:fillRect/>
          </a:stretch>
        </p:blipFill>
        <p:spPr bwMode="auto">
          <a:xfrm>
            <a:off x="3226144" y="33428701"/>
            <a:ext cx="3114675"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图片 10"/>
          <p:cNvPicPr>
            <a:picLocks noChangeAspect="1" noChangeArrowheads="1"/>
          </p:cNvPicPr>
          <p:nvPr/>
        </p:nvPicPr>
        <p:blipFill>
          <a:blip r:embed="rId2">
            <a:extLst>
              <a:ext uri="{28A0092B-C50C-407E-A947-70E740481C1C}">
                <a14:useLocalDpi xmlns:a14="http://schemas.microsoft.com/office/drawing/2010/main" val="0"/>
              </a:ext>
            </a:extLst>
          </a:blip>
          <a:srcRect r="1500"/>
          <a:stretch>
            <a:fillRect/>
          </a:stretch>
        </p:blipFill>
        <p:spPr bwMode="auto">
          <a:xfrm>
            <a:off x="8303078" y="33350401"/>
            <a:ext cx="3200400" cy="232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Rectangle 12"/>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35" name="图片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754" y="36605117"/>
            <a:ext cx="5591175" cy="418306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4"/>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37" name="图片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552" y="36321856"/>
            <a:ext cx="5757863" cy="4360863"/>
          </a:xfrm>
          <a:prstGeom prst="rect">
            <a:avLst/>
          </a:prstGeom>
          <a:noFill/>
          <a:extLst>
            <a:ext uri="{909E8E84-426E-40DD-AFC4-6F175D3DCCD1}">
              <a14:hiddenFill xmlns:a14="http://schemas.microsoft.com/office/drawing/2010/main">
                <a:solidFill>
                  <a:srgbClr val="FFFFFF"/>
                </a:solidFill>
              </a14:hiddenFill>
            </a:ext>
          </a:extLst>
        </p:spPr>
      </p:pic>
      <p:sp>
        <p:nvSpPr>
          <p:cNvPr id="1024" name="Rectangle 16"/>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39" name="图片 24"/>
          <p:cNvPicPr>
            <a:picLocks noChangeAspect="1" noChangeArrowheads="1"/>
          </p:cNvPicPr>
          <p:nvPr/>
        </p:nvPicPr>
        <p:blipFill>
          <a:blip r:embed="rId5">
            <a:extLst>
              <a:ext uri="{28A0092B-C50C-407E-A947-70E740481C1C}">
                <a14:useLocalDpi xmlns:a14="http://schemas.microsoft.com/office/drawing/2010/main" val="0"/>
              </a:ext>
            </a:extLst>
          </a:blip>
          <a:srcRect l="2434"/>
          <a:stretch>
            <a:fillRect/>
          </a:stretch>
        </p:blipFill>
        <p:spPr bwMode="auto">
          <a:xfrm>
            <a:off x="15961889" y="8656433"/>
            <a:ext cx="5553818" cy="3289979"/>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18"/>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41" name="图片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57061" y="8558272"/>
            <a:ext cx="5339871" cy="324820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20"/>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43" name="图片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3350" y="13471825"/>
            <a:ext cx="5856288" cy="4214813"/>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22"/>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0" name="Rectangle 24"/>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47" name="图片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07893" y="13468882"/>
            <a:ext cx="5588000" cy="441483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26"/>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49" name="图片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13656" y="19285759"/>
            <a:ext cx="5588000" cy="4414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2451</Words>
  <Application>WPS 演示</Application>
  <PresentationFormat>自定义</PresentationFormat>
  <Paragraphs>27</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Palatino Linotype</vt:lpstr>
      <vt:lpstr>MS PGothic</vt:lpstr>
      <vt:lpstr>Calibri</vt:lpstr>
      <vt:lpstr>微软雅黑</vt:lpstr>
      <vt:lpstr>Arial Unicode MS</vt:lpstr>
      <vt:lpstr>等线 Light</vt:lpstr>
      <vt:lpstr>Calibri Light</vt:lpstr>
      <vt:lpstr>等线</vt:lpstr>
      <vt:lpstr>Office 主题​​</vt:lpstr>
      <vt:lpstr>  Research and Development of Reducer Virtual Simulation System based on Mixed Reality (MR)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zhjd89@163.com</dc:creator>
  <cp:lastModifiedBy>8237476611</cp:lastModifiedBy>
  <cp:revision>14</cp:revision>
  <dcterms:created xsi:type="dcterms:W3CDTF">2024-09-18T07:15:00Z</dcterms:created>
  <dcterms:modified xsi:type="dcterms:W3CDTF">2024-09-26T09:18:54Z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08796D61FA734BD48ECD86E2340702B7_13</vt:lpwstr>
  </property>
  <property fmtid="{D5CDD505-2E9C-101B-9397-08002B2CF9AE}" pid="3" name="KSOProductBuildVer">
    <vt:lpwstr>2052-12.1.0.17827</vt:lpwstr>
  </property>
</Properties>
</file>