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19187795" cy="51206400"/>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3" d="100"/>
          <a:sy n="33" d="100"/>
        </p:scale>
        <p:origin x="53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851150" y="1143000"/>
            <a:ext cx="11557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851150" y="1143000"/>
            <a:ext cx="11557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39109" y="8380311"/>
            <a:ext cx="16309896" cy="17827413"/>
          </a:xfrm>
        </p:spPr>
        <p:txBody>
          <a:bodyPr anchor="b"/>
          <a:lstStyle>
            <a:lvl1pPr algn="ctr">
              <a:defRPr sz="12590"/>
            </a:lvl1pPr>
          </a:lstStyle>
          <a:p>
            <a:r>
              <a:rPr lang="zh-CN" altLang="en-US"/>
              <a:t>单击此处编辑母版标题样式</a:t>
            </a:r>
            <a:endParaRPr lang="en-US" dirty="0"/>
          </a:p>
        </p:txBody>
      </p:sp>
      <p:sp>
        <p:nvSpPr>
          <p:cNvPr id="3" name="Subtitle 2"/>
          <p:cNvSpPr>
            <a:spLocks noGrp="1"/>
          </p:cNvSpPr>
          <p:nvPr>
            <p:ph type="subTitle" idx="1"/>
          </p:nvPr>
        </p:nvSpPr>
        <p:spPr>
          <a:xfrm>
            <a:off x="2398514" y="26895217"/>
            <a:ext cx="14391085" cy="12363023"/>
          </a:xfrm>
        </p:spPr>
        <p:txBody>
          <a:bodyPr/>
          <a:lstStyle>
            <a:lvl1pPr marL="0" indent="0" algn="ctr">
              <a:buNone/>
              <a:defRPr sz="5035"/>
            </a:lvl1pPr>
            <a:lvl2pPr marL="959485" indent="0" algn="ctr">
              <a:buNone/>
              <a:defRPr sz="4195"/>
            </a:lvl2pPr>
            <a:lvl3pPr marL="1918970" indent="0" algn="ctr">
              <a:buNone/>
              <a:defRPr sz="3775"/>
            </a:lvl3pPr>
            <a:lvl4pPr marL="2878455" indent="0" algn="ctr">
              <a:buNone/>
              <a:defRPr sz="3355"/>
            </a:lvl4pPr>
            <a:lvl5pPr marL="3837305" indent="0" algn="ctr">
              <a:buNone/>
              <a:defRPr sz="3355"/>
            </a:lvl5pPr>
            <a:lvl6pPr marL="4796790" indent="0" algn="ctr">
              <a:buNone/>
              <a:defRPr sz="3355"/>
            </a:lvl6pPr>
            <a:lvl7pPr marL="5756275" indent="0" algn="ctr">
              <a:buNone/>
              <a:defRPr sz="3355"/>
            </a:lvl7pPr>
            <a:lvl8pPr marL="6715760" indent="0" algn="ctr">
              <a:buNone/>
              <a:defRPr sz="3355"/>
            </a:lvl8pPr>
            <a:lvl9pPr marL="7675245" indent="0" algn="ctr">
              <a:buNone/>
              <a:defRPr sz="335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74D0861-4373-4FE2-944A-0DFCFD4C0DC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925AC6-98E8-4D9A-8C4F-3D42469588D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74D0861-4373-4FE2-944A-0DFCFD4C0DC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925AC6-98E8-4D9A-8C4F-3D42469588D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31494" y="2726267"/>
            <a:ext cx="4137437" cy="4339505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319184" y="2726267"/>
            <a:ext cx="12172459" cy="4339505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74D0861-4373-4FE2-944A-0DFCFD4C0DC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925AC6-98E8-4D9A-8C4F-3D42469588D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74D0861-4373-4FE2-944A-0DFCFD4C0DC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925AC6-98E8-4D9A-8C4F-3D42469588D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309190" y="12766055"/>
            <a:ext cx="16549747" cy="21300436"/>
          </a:xfrm>
        </p:spPr>
        <p:txBody>
          <a:bodyPr anchor="b"/>
          <a:lstStyle>
            <a:lvl1pPr>
              <a:defRPr sz="12590"/>
            </a:lvl1pPr>
          </a:lstStyle>
          <a:p>
            <a:r>
              <a:rPr lang="zh-CN" altLang="en-US"/>
              <a:t>单击此处编辑母版标题样式</a:t>
            </a:r>
            <a:endParaRPr lang="en-US" dirty="0"/>
          </a:p>
        </p:txBody>
      </p:sp>
      <p:sp>
        <p:nvSpPr>
          <p:cNvPr id="3" name="Text Placeholder 2"/>
          <p:cNvSpPr>
            <a:spLocks noGrp="1"/>
          </p:cNvSpPr>
          <p:nvPr>
            <p:ph type="body" idx="1"/>
          </p:nvPr>
        </p:nvSpPr>
        <p:spPr>
          <a:xfrm>
            <a:off x="1309190" y="34268002"/>
            <a:ext cx="16549747" cy="11201396"/>
          </a:xfrm>
        </p:spPr>
        <p:txBody>
          <a:bodyPr/>
          <a:lstStyle>
            <a:lvl1pPr marL="0" indent="0">
              <a:buNone/>
              <a:defRPr sz="5035">
                <a:solidFill>
                  <a:schemeClr val="tx1"/>
                </a:solidFill>
              </a:defRPr>
            </a:lvl1pPr>
            <a:lvl2pPr marL="959485" indent="0">
              <a:buNone/>
              <a:defRPr sz="4195">
                <a:solidFill>
                  <a:schemeClr val="tx1">
                    <a:tint val="75000"/>
                  </a:schemeClr>
                </a:solidFill>
              </a:defRPr>
            </a:lvl2pPr>
            <a:lvl3pPr marL="1918970" indent="0">
              <a:buNone/>
              <a:defRPr sz="3775">
                <a:solidFill>
                  <a:schemeClr val="tx1">
                    <a:tint val="75000"/>
                  </a:schemeClr>
                </a:solidFill>
              </a:defRPr>
            </a:lvl3pPr>
            <a:lvl4pPr marL="2878455" indent="0">
              <a:buNone/>
              <a:defRPr sz="3355">
                <a:solidFill>
                  <a:schemeClr val="tx1">
                    <a:tint val="75000"/>
                  </a:schemeClr>
                </a:solidFill>
              </a:defRPr>
            </a:lvl4pPr>
            <a:lvl5pPr marL="3837305" indent="0">
              <a:buNone/>
              <a:defRPr sz="3355">
                <a:solidFill>
                  <a:schemeClr val="tx1">
                    <a:tint val="75000"/>
                  </a:schemeClr>
                </a:solidFill>
              </a:defRPr>
            </a:lvl5pPr>
            <a:lvl6pPr marL="4796790" indent="0">
              <a:buNone/>
              <a:defRPr sz="3355">
                <a:solidFill>
                  <a:schemeClr val="tx1">
                    <a:tint val="75000"/>
                  </a:schemeClr>
                </a:solidFill>
              </a:defRPr>
            </a:lvl6pPr>
            <a:lvl7pPr marL="5756275" indent="0">
              <a:buNone/>
              <a:defRPr sz="3355">
                <a:solidFill>
                  <a:schemeClr val="tx1">
                    <a:tint val="75000"/>
                  </a:schemeClr>
                </a:solidFill>
              </a:defRPr>
            </a:lvl7pPr>
            <a:lvl8pPr marL="6715760" indent="0">
              <a:buNone/>
              <a:defRPr sz="3355">
                <a:solidFill>
                  <a:schemeClr val="tx1">
                    <a:tint val="75000"/>
                  </a:schemeClr>
                </a:solidFill>
              </a:defRPr>
            </a:lvl8pPr>
            <a:lvl9pPr marL="7675245" indent="0">
              <a:buNone/>
              <a:defRPr sz="335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374D0861-4373-4FE2-944A-0DFCFD4C0DC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1925AC6-98E8-4D9A-8C4F-3D42469588D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319183" y="13631334"/>
            <a:ext cx="8154948" cy="3248999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9713982" y="13631334"/>
            <a:ext cx="8154948" cy="3248999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374D0861-4373-4FE2-944A-0DFCFD4C0DC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925AC6-98E8-4D9A-8C4F-3D42469588D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21682" y="2726278"/>
            <a:ext cx="16549747" cy="989753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321684" y="12552684"/>
            <a:ext cx="8117470" cy="6151876"/>
          </a:xfrm>
        </p:spPr>
        <p:txBody>
          <a:bodyPr anchor="b"/>
          <a:lstStyle>
            <a:lvl1pPr marL="0" indent="0">
              <a:buNone/>
              <a:defRPr sz="5035" b="1"/>
            </a:lvl1pPr>
            <a:lvl2pPr marL="959485" indent="0">
              <a:buNone/>
              <a:defRPr sz="4195" b="1"/>
            </a:lvl2pPr>
            <a:lvl3pPr marL="1918970" indent="0">
              <a:buNone/>
              <a:defRPr sz="3775" b="1"/>
            </a:lvl3pPr>
            <a:lvl4pPr marL="2878455" indent="0">
              <a:buNone/>
              <a:defRPr sz="3355" b="1"/>
            </a:lvl4pPr>
            <a:lvl5pPr marL="3837305" indent="0">
              <a:buNone/>
              <a:defRPr sz="3355" b="1"/>
            </a:lvl5pPr>
            <a:lvl6pPr marL="4796790" indent="0">
              <a:buNone/>
              <a:defRPr sz="3355" b="1"/>
            </a:lvl6pPr>
            <a:lvl7pPr marL="5756275" indent="0">
              <a:buNone/>
              <a:defRPr sz="3355" b="1"/>
            </a:lvl7pPr>
            <a:lvl8pPr marL="6715760" indent="0">
              <a:buNone/>
              <a:defRPr sz="3355" b="1"/>
            </a:lvl8pPr>
            <a:lvl9pPr marL="7675245" indent="0">
              <a:buNone/>
              <a:defRPr sz="335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321684" y="18704560"/>
            <a:ext cx="8117470" cy="2751159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9713983" y="12552684"/>
            <a:ext cx="8157447" cy="6151876"/>
          </a:xfrm>
        </p:spPr>
        <p:txBody>
          <a:bodyPr anchor="b"/>
          <a:lstStyle>
            <a:lvl1pPr marL="0" indent="0">
              <a:buNone/>
              <a:defRPr sz="5035" b="1"/>
            </a:lvl1pPr>
            <a:lvl2pPr marL="959485" indent="0">
              <a:buNone/>
              <a:defRPr sz="4195" b="1"/>
            </a:lvl2pPr>
            <a:lvl3pPr marL="1918970" indent="0">
              <a:buNone/>
              <a:defRPr sz="3775" b="1"/>
            </a:lvl3pPr>
            <a:lvl4pPr marL="2878455" indent="0">
              <a:buNone/>
              <a:defRPr sz="3355" b="1"/>
            </a:lvl4pPr>
            <a:lvl5pPr marL="3837305" indent="0">
              <a:buNone/>
              <a:defRPr sz="3355" b="1"/>
            </a:lvl5pPr>
            <a:lvl6pPr marL="4796790" indent="0">
              <a:buNone/>
              <a:defRPr sz="3355" b="1"/>
            </a:lvl6pPr>
            <a:lvl7pPr marL="5756275" indent="0">
              <a:buNone/>
              <a:defRPr sz="3355" b="1"/>
            </a:lvl7pPr>
            <a:lvl8pPr marL="6715760" indent="0">
              <a:buNone/>
              <a:defRPr sz="3355" b="1"/>
            </a:lvl8pPr>
            <a:lvl9pPr marL="7675245" indent="0">
              <a:buNone/>
              <a:defRPr sz="335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9713983" y="18704560"/>
            <a:ext cx="8157447" cy="2751159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374D0861-4373-4FE2-944A-0DFCFD4C0DC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1925AC6-98E8-4D9A-8C4F-3D42469588D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74D0861-4373-4FE2-944A-0DFCFD4C0DC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1925AC6-98E8-4D9A-8C4F-3D42469588D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D0861-4373-4FE2-944A-0DFCFD4C0DC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1925AC6-98E8-4D9A-8C4F-3D42469588D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321682" y="3413760"/>
            <a:ext cx="6188666" cy="11948160"/>
          </a:xfrm>
        </p:spPr>
        <p:txBody>
          <a:bodyPr anchor="b"/>
          <a:lstStyle>
            <a:lvl1pPr>
              <a:defRPr sz="6715"/>
            </a:lvl1pPr>
          </a:lstStyle>
          <a:p>
            <a:r>
              <a:rPr lang="zh-CN" altLang="en-US"/>
              <a:t>单击此处编辑母版标题样式</a:t>
            </a:r>
            <a:endParaRPr lang="en-US" dirty="0"/>
          </a:p>
        </p:txBody>
      </p:sp>
      <p:sp>
        <p:nvSpPr>
          <p:cNvPr id="3" name="Content Placeholder 2"/>
          <p:cNvSpPr>
            <a:spLocks noGrp="1"/>
          </p:cNvSpPr>
          <p:nvPr>
            <p:ph idx="1"/>
          </p:nvPr>
        </p:nvSpPr>
        <p:spPr>
          <a:xfrm>
            <a:off x="8157447" y="7372785"/>
            <a:ext cx="9713982" cy="36389733"/>
          </a:xfrm>
        </p:spPr>
        <p:txBody>
          <a:bodyPr/>
          <a:lstStyle>
            <a:lvl1pPr>
              <a:defRPr sz="6715"/>
            </a:lvl1pPr>
            <a:lvl2pPr>
              <a:defRPr sz="5875"/>
            </a:lvl2pPr>
            <a:lvl3pPr>
              <a:defRPr sz="5035"/>
            </a:lvl3pPr>
            <a:lvl4pPr>
              <a:defRPr sz="4195"/>
            </a:lvl4pPr>
            <a:lvl5pPr>
              <a:defRPr sz="4195"/>
            </a:lvl5pPr>
            <a:lvl6pPr>
              <a:defRPr sz="4195"/>
            </a:lvl6pPr>
            <a:lvl7pPr>
              <a:defRPr sz="4195"/>
            </a:lvl7pPr>
            <a:lvl8pPr>
              <a:defRPr sz="4195"/>
            </a:lvl8pPr>
            <a:lvl9pPr>
              <a:defRPr sz="419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1321682" y="15361920"/>
            <a:ext cx="6188666" cy="28459857"/>
          </a:xfrm>
        </p:spPr>
        <p:txBody>
          <a:bodyPr/>
          <a:lstStyle>
            <a:lvl1pPr marL="0" indent="0">
              <a:buNone/>
              <a:defRPr sz="3355"/>
            </a:lvl1pPr>
            <a:lvl2pPr marL="959485" indent="0">
              <a:buNone/>
              <a:defRPr sz="2940"/>
            </a:lvl2pPr>
            <a:lvl3pPr marL="1918970" indent="0">
              <a:buNone/>
              <a:defRPr sz="2520"/>
            </a:lvl3pPr>
            <a:lvl4pPr marL="2878455" indent="0">
              <a:buNone/>
              <a:defRPr sz="2100"/>
            </a:lvl4pPr>
            <a:lvl5pPr marL="3837305" indent="0">
              <a:buNone/>
              <a:defRPr sz="2100"/>
            </a:lvl5pPr>
            <a:lvl6pPr marL="4796790" indent="0">
              <a:buNone/>
              <a:defRPr sz="2100"/>
            </a:lvl6pPr>
            <a:lvl7pPr marL="5756275" indent="0">
              <a:buNone/>
              <a:defRPr sz="2100"/>
            </a:lvl7pPr>
            <a:lvl8pPr marL="6715760" indent="0">
              <a:buNone/>
              <a:defRPr sz="2100"/>
            </a:lvl8pPr>
            <a:lvl9pPr marL="7675245" indent="0">
              <a:buNone/>
              <a:defRPr sz="21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74D0861-4373-4FE2-944A-0DFCFD4C0DC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925AC6-98E8-4D9A-8C4F-3D42469588D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321682" y="3413760"/>
            <a:ext cx="6188666" cy="11948160"/>
          </a:xfrm>
        </p:spPr>
        <p:txBody>
          <a:bodyPr anchor="b"/>
          <a:lstStyle>
            <a:lvl1pPr>
              <a:defRPr sz="671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8157447" y="7372785"/>
            <a:ext cx="9713982" cy="36389733"/>
          </a:xfrm>
        </p:spPr>
        <p:txBody>
          <a:bodyPr anchor="t"/>
          <a:lstStyle>
            <a:lvl1pPr marL="0" indent="0">
              <a:buNone/>
              <a:defRPr sz="6715"/>
            </a:lvl1pPr>
            <a:lvl2pPr marL="959485" indent="0">
              <a:buNone/>
              <a:defRPr sz="5875"/>
            </a:lvl2pPr>
            <a:lvl3pPr marL="1918970" indent="0">
              <a:buNone/>
              <a:defRPr sz="5035"/>
            </a:lvl3pPr>
            <a:lvl4pPr marL="2878455" indent="0">
              <a:buNone/>
              <a:defRPr sz="4195"/>
            </a:lvl4pPr>
            <a:lvl5pPr marL="3837305" indent="0">
              <a:buNone/>
              <a:defRPr sz="4195"/>
            </a:lvl5pPr>
            <a:lvl6pPr marL="4796790" indent="0">
              <a:buNone/>
              <a:defRPr sz="4195"/>
            </a:lvl6pPr>
            <a:lvl7pPr marL="5756275" indent="0">
              <a:buNone/>
              <a:defRPr sz="4195"/>
            </a:lvl7pPr>
            <a:lvl8pPr marL="6715760" indent="0">
              <a:buNone/>
              <a:defRPr sz="4195"/>
            </a:lvl8pPr>
            <a:lvl9pPr marL="7675245" indent="0">
              <a:buNone/>
              <a:defRPr sz="4195"/>
            </a:lvl9pPr>
          </a:lstStyle>
          <a:p>
            <a:r>
              <a:rPr lang="zh-CN" altLang="en-US"/>
              <a:t>单击图标添加图片</a:t>
            </a:r>
            <a:endParaRPr lang="en-US" dirty="0"/>
          </a:p>
        </p:txBody>
      </p:sp>
      <p:sp>
        <p:nvSpPr>
          <p:cNvPr id="4" name="Text Placeholder 3"/>
          <p:cNvSpPr>
            <a:spLocks noGrp="1"/>
          </p:cNvSpPr>
          <p:nvPr>
            <p:ph type="body" sz="half" idx="2"/>
          </p:nvPr>
        </p:nvSpPr>
        <p:spPr>
          <a:xfrm>
            <a:off x="1321682" y="15361920"/>
            <a:ext cx="6188666" cy="28459857"/>
          </a:xfrm>
        </p:spPr>
        <p:txBody>
          <a:bodyPr/>
          <a:lstStyle>
            <a:lvl1pPr marL="0" indent="0">
              <a:buNone/>
              <a:defRPr sz="3355"/>
            </a:lvl1pPr>
            <a:lvl2pPr marL="959485" indent="0">
              <a:buNone/>
              <a:defRPr sz="2940"/>
            </a:lvl2pPr>
            <a:lvl3pPr marL="1918970" indent="0">
              <a:buNone/>
              <a:defRPr sz="2520"/>
            </a:lvl3pPr>
            <a:lvl4pPr marL="2878455" indent="0">
              <a:buNone/>
              <a:defRPr sz="2100"/>
            </a:lvl4pPr>
            <a:lvl5pPr marL="3837305" indent="0">
              <a:buNone/>
              <a:defRPr sz="2100"/>
            </a:lvl5pPr>
            <a:lvl6pPr marL="4796790" indent="0">
              <a:buNone/>
              <a:defRPr sz="2100"/>
            </a:lvl6pPr>
            <a:lvl7pPr marL="5756275" indent="0">
              <a:buNone/>
              <a:defRPr sz="2100"/>
            </a:lvl7pPr>
            <a:lvl8pPr marL="6715760" indent="0">
              <a:buNone/>
              <a:defRPr sz="2100"/>
            </a:lvl8pPr>
            <a:lvl9pPr marL="7675245" indent="0">
              <a:buNone/>
              <a:defRPr sz="21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374D0861-4373-4FE2-944A-0DFCFD4C0DC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1925AC6-98E8-4D9A-8C4F-3D42469588D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9183" y="2726278"/>
            <a:ext cx="16549747" cy="989753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319183" y="13631334"/>
            <a:ext cx="16549747" cy="3248999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319183" y="47460758"/>
            <a:ext cx="4317325" cy="2726267"/>
          </a:xfrm>
          <a:prstGeom prst="rect">
            <a:avLst/>
          </a:prstGeom>
        </p:spPr>
        <p:txBody>
          <a:bodyPr vert="horz" lIns="91440" tIns="45720" rIns="91440" bIns="45720" rtlCol="0" anchor="ctr"/>
          <a:lstStyle>
            <a:lvl1pPr algn="l">
              <a:defRPr sz="2520">
                <a:solidFill>
                  <a:schemeClr val="tx1">
                    <a:tint val="75000"/>
                  </a:schemeClr>
                </a:solidFill>
              </a:defRPr>
            </a:lvl1pPr>
          </a:lstStyle>
          <a:p>
            <a:fld id="{374D0861-4373-4FE2-944A-0DFCFD4C0DCA}" type="datetimeFigureOut">
              <a:rPr lang="zh-CN" altLang="en-US" smtClean="0"/>
            </a:fld>
            <a:endParaRPr lang="zh-CN" altLang="en-US"/>
          </a:p>
        </p:txBody>
      </p:sp>
      <p:sp>
        <p:nvSpPr>
          <p:cNvPr id="5" name="Footer Placeholder 4"/>
          <p:cNvSpPr>
            <a:spLocks noGrp="1"/>
          </p:cNvSpPr>
          <p:nvPr>
            <p:ph type="ftr" sz="quarter" idx="3"/>
          </p:nvPr>
        </p:nvSpPr>
        <p:spPr>
          <a:xfrm>
            <a:off x="6356063" y="47460758"/>
            <a:ext cx="6475988" cy="2726267"/>
          </a:xfrm>
          <a:prstGeom prst="rect">
            <a:avLst/>
          </a:prstGeom>
        </p:spPr>
        <p:txBody>
          <a:bodyPr vert="horz" lIns="91440" tIns="45720" rIns="91440" bIns="45720" rtlCol="0" anchor="ctr"/>
          <a:lstStyle>
            <a:lvl1pPr algn="ctr">
              <a:defRPr sz="252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3551605" y="47460758"/>
            <a:ext cx="4317325" cy="2726267"/>
          </a:xfrm>
          <a:prstGeom prst="rect">
            <a:avLst/>
          </a:prstGeom>
        </p:spPr>
        <p:txBody>
          <a:bodyPr vert="horz" lIns="91440" tIns="45720" rIns="91440" bIns="45720" rtlCol="0" anchor="ctr"/>
          <a:lstStyle>
            <a:lvl1pPr algn="r">
              <a:defRPr sz="2520">
                <a:solidFill>
                  <a:schemeClr val="tx1">
                    <a:tint val="75000"/>
                  </a:schemeClr>
                </a:solidFill>
              </a:defRPr>
            </a:lvl1pPr>
          </a:lstStyle>
          <a:p>
            <a:fld id="{91925AC6-98E8-4D9A-8C4F-3D42469588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918970" rtl="0" eaLnBrk="1" latinLnBrk="0" hangingPunct="1">
        <a:lnSpc>
          <a:spcPct val="90000"/>
        </a:lnSpc>
        <a:spcBef>
          <a:spcPct val="0"/>
        </a:spcBef>
        <a:buNone/>
        <a:defRPr sz="9235" kern="1200">
          <a:solidFill>
            <a:schemeClr val="tx1"/>
          </a:solidFill>
          <a:latin typeface="+mj-lt"/>
          <a:ea typeface="+mj-ea"/>
          <a:cs typeface="+mj-cs"/>
        </a:defRPr>
      </a:lvl1pPr>
    </p:titleStyle>
    <p:bodyStyle>
      <a:lvl1pPr marL="479425" indent="-479425" algn="l" defTabSz="1918970" rtl="0" eaLnBrk="1" latinLnBrk="0" hangingPunct="1">
        <a:lnSpc>
          <a:spcPct val="90000"/>
        </a:lnSpc>
        <a:spcBef>
          <a:spcPts val="2100"/>
        </a:spcBef>
        <a:buFont typeface="Arial" panose="020B0604020202020204" pitchFamily="34" charset="0"/>
        <a:buChar char="•"/>
        <a:defRPr sz="5875" kern="1200">
          <a:solidFill>
            <a:schemeClr val="tx1"/>
          </a:solidFill>
          <a:latin typeface="+mn-lt"/>
          <a:ea typeface="+mn-ea"/>
          <a:cs typeface="+mn-cs"/>
        </a:defRPr>
      </a:lvl1pPr>
      <a:lvl2pPr marL="1438910" indent="-479425" algn="l" defTabSz="1918970" rtl="0" eaLnBrk="1" latinLnBrk="0" hangingPunct="1">
        <a:lnSpc>
          <a:spcPct val="90000"/>
        </a:lnSpc>
        <a:spcBef>
          <a:spcPts val="1050"/>
        </a:spcBef>
        <a:buFont typeface="Arial" panose="020B0604020202020204" pitchFamily="34" charset="0"/>
        <a:buChar char="•"/>
        <a:defRPr sz="5035" kern="1200">
          <a:solidFill>
            <a:schemeClr val="tx1"/>
          </a:solidFill>
          <a:latin typeface="+mn-lt"/>
          <a:ea typeface="+mn-ea"/>
          <a:cs typeface="+mn-cs"/>
        </a:defRPr>
      </a:lvl2pPr>
      <a:lvl3pPr marL="2398395" indent="-479425" algn="l" defTabSz="1918970" rtl="0" eaLnBrk="1" latinLnBrk="0" hangingPunct="1">
        <a:lnSpc>
          <a:spcPct val="90000"/>
        </a:lnSpc>
        <a:spcBef>
          <a:spcPts val="1050"/>
        </a:spcBef>
        <a:buFont typeface="Arial" panose="020B0604020202020204" pitchFamily="34" charset="0"/>
        <a:buChar char="•"/>
        <a:defRPr sz="4195" kern="1200">
          <a:solidFill>
            <a:schemeClr val="tx1"/>
          </a:solidFill>
          <a:latin typeface="+mn-lt"/>
          <a:ea typeface="+mn-ea"/>
          <a:cs typeface="+mn-cs"/>
        </a:defRPr>
      </a:lvl3pPr>
      <a:lvl4pPr marL="3357880" indent="-479425" algn="l" defTabSz="1918970" rtl="0" eaLnBrk="1" latinLnBrk="0" hangingPunct="1">
        <a:lnSpc>
          <a:spcPct val="90000"/>
        </a:lnSpc>
        <a:spcBef>
          <a:spcPts val="1050"/>
        </a:spcBef>
        <a:buFont typeface="Arial" panose="020B0604020202020204" pitchFamily="34" charset="0"/>
        <a:buChar char="•"/>
        <a:defRPr sz="3775" kern="1200">
          <a:solidFill>
            <a:schemeClr val="tx1"/>
          </a:solidFill>
          <a:latin typeface="+mn-lt"/>
          <a:ea typeface="+mn-ea"/>
          <a:cs typeface="+mn-cs"/>
        </a:defRPr>
      </a:lvl4pPr>
      <a:lvl5pPr marL="4317365" indent="-479425" algn="l" defTabSz="1918970" rtl="0" eaLnBrk="1" latinLnBrk="0" hangingPunct="1">
        <a:lnSpc>
          <a:spcPct val="90000"/>
        </a:lnSpc>
        <a:spcBef>
          <a:spcPts val="1050"/>
        </a:spcBef>
        <a:buFont typeface="Arial" panose="020B0604020202020204" pitchFamily="34" charset="0"/>
        <a:buChar char="•"/>
        <a:defRPr sz="3775" kern="1200">
          <a:solidFill>
            <a:schemeClr val="tx1"/>
          </a:solidFill>
          <a:latin typeface="+mn-lt"/>
          <a:ea typeface="+mn-ea"/>
          <a:cs typeface="+mn-cs"/>
        </a:defRPr>
      </a:lvl5pPr>
      <a:lvl6pPr marL="5276850" indent="-479425" algn="l" defTabSz="1918970" rtl="0" eaLnBrk="1" latinLnBrk="0" hangingPunct="1">
        <a:lnSpc>
          <a:spcPct val="90000"/>
        </a:lnSpc>
        <a:spcBef>
          <a:spcPts val="1050"/>
        </a:spcBef>
        <a:buFont typeface="Arial" panose="020B0604020202020204" pitchFamily="34" charset="0"/>
        <a:buChar char="•"/>
        <a:defRPr sz="3775" kern="1200">
          <a:solidFill>
            <a:schemeClr val="tx1"/>
          </a:solidFill>
          <a:latin typeface="+mn-lt"/>
          <a:ea typeface="+mn-ea"/>
          <a:cs typeface="+mn-cs"/>
        </a:defRPr>
      </a:lvl6pPr>
      <a:lvl7pPr marL="6236335" indent="-479425" algn="l" defTabSz="1918970" rtl="0" eaLnBrk="1" latinLnBrk="0" hangingPunct="1">
        <a:lnSpc>
          <a:spcPct val="90000"/>
        </a:lnSpc>
        <a:spcBef>
          <a:spcPts val="1050"/>
        </a:spcBef>
        <a:buFont typeface="Arial" panose="020B0604020202020204" pitchFamily="34" charset="0"/>
        <a:buChar char="•"/>
        <a:defRPr sz="3775" kern="1200">
          <a:solidFill>
            <a:schemeClr val="tx1"/>
          </a:solidFill>
          <a:latin typeface="+mn-lt"/>
          <a:ea typeface="+mn-ea"/>
          <a:cs typeface="+mn-cs"/>
        </a:defRPr>
      </a:lvl7pPr>
      <a:lvl8pPr marL="7195185" indent="-479425" algn="l" defTabSz="1918970" rtl="0" eaLnBrk="1" latinLnBrk="0" hangingPunct="1">
        <a:lnSpc>
          <a:spcPct val="90000"/>
        </a:lnSpc>
        <a:spcBef>
          <a:spcPts val="1050"/>
        </a:spcBef>
        <a:buFont typeface="Arial" panose="020B0604020202020204" pitchFamily="34" charset="0"/>
        <a:buChar char="•"/>
        <a:defRPr sz="3775" kern="1200">
          <a:solidFill>
            <a:schemeClr val="tx1"/>
          </a:solidFill>
          <a:latin typeface="+mn-lt"/>
          <a:ea typeface="+mn-ea"/>
          <a:cs typeface="+mn-cs"/>
        </a:defRPr>
      </a:lvl8pPr>
      <a:lvl9pPr marL="8154670" indent="-479425" algn="l" defTabSz="1918970" rtl="0" eaLnBrk="1" latinLnBrk="0" hangingPunct="1">
        <a:lnSpc>
          <a:spcPct val="90000"/>
        </a:lnSpc>
        <a:spcBef>
          <a:spcPts val="1050"/>
        </a:spcBef>
        <a:buFont typeface="Arial" panose="020B0604020202020204" pitchFamily="34" charset="0"/>
        <a:buChar char="•"/>
        <a:defRPr sz="3775" kern="1200">
          <a:solidFill>
            <a:schemeClr val="tx1"/>
          </a:solidFill>
          <a:latin typeface="+mn-lt"/>
          <a:ea typeface="+mn-ea"/>
          <a:cs typeface="+mn-cs"/>
        </a:defRPr>
      </a:lvl9pPr>
    </p:bodyStyle>
    <p:otherStyle>
      <a:defPPr>
        <a:defRPr lang="en-US"/>
      </a:defPPr>
      <a:lvl1pPr marL="0" algn="l" defTabSz="1918970" rtl="0" eaLnBrk="1" latinLnBrk="0" hangingPunct="1">
        <a:defRPr sz="3775" kern="1200">
          <a:solidFill>
            <a:schemeClr val="tx1"/>
          </a:solidFill>
          <a:latin typeface="+mn-lt"/>
          <a:ea typeface="+mn-ea"/>
          <a:cs typeface="+mn-cs"/>
        </a:defRPr>
      </a:lvl1pPr>
      <a:lvl2pPr marL="959485" algn="l" defTabSz="1918970" rtl="0" eaLnBrk="1" latinLnBrk="0" hangingPunct="1">
        <a:defRPr sz="3775" kern="1200">
          <a:solidFill>
            <a:schemeClr val="tx1"/>
          </a:solidFill>
          <a:latin typeface="+mn-lt"/>
          <a:ea typeface="+mn-ea"/>
          <a:cs typeface="+mn-cs"/>
        </a:defRPr>
      </a:lvl2pPr>
      <a:lvl3pPr marL="1918970" algn="l" defTabSz="1918970" rtl="0" eaLnBrk="1" latinLnBrk="0" hangingPunct="1">
        <a:defRPr sz="3775" kern="1200">
          <a:solidFill>
            <a:schemeClr val="tx1"/>
          </a:solidFill>
          <a:latin typeface="+mn-lt"/>
          <a:ea typeface="+mn-ea"/>
          <a:cs typeface="+mn-cs"/>
        </a:defRPr>
      </a:lvl3pPr>
      <a:lvl4pPr marL="2878455" algn="l" defTabSz="1918970" rtl="0" eaLnBrk="1" latinLnBrk="0" hangingPunct="1">
        <a:defRPr sz="3775" kern="1200">
          <a:solidFill>
            <a:schemeClr val="tx1"/>
          </a:solidFill>
          <a:latin typeface="+mn-lt"/>
          <a:ea typeface="+mn-ea"/>
          <a:cs typeface="+mn-cs"/>
        </a:defRPr>
      </a:lvl4pPr>
      <a:lvl5pPr marL="3837305" algn="l" defTabSz="1918970" rtl="0" eaLnBrk="1" latinLnBrk="0" hangingPunct="1">
        <a:defRPr sz="3775" kern="1200">
          <a:solidFill>
            <a:schemeClr val="tx1"/>
          </a:solidFill>
          <a:latin typeface="+mn-lt"/>
          <a:ea typeface="+mn-ea"/>
          <a:cs typeface="+mn-cs"/>
        </a:defRPr>
      </a:lvl5pPr>
      <a:lvl6pPr marL="4796790" algn="l" defTabSz="1918970" rtl="0" eaLnBrk="1" latinLnBrk="0" hangingPunct="1">
        <a:defRPr sz="3775" kern="1200">
          <a:solidFill>
            <a:schemeClr val="tx1"/>
          </a:solidFill>
          <a:latin typeface="+mn-lt"/>
          <a:ea typeface="+mn-ea"/>
          <a:cs typeface="+mn-cs"/>
        </a:defRPr>
      </a:lvl6pPr>
      <a:lvl7pPr marL="5756275" algn="l" defTabSz="1918970" rtl="0" eaLnBrk="1" latinLnBrk="0" hangingPunct="1">
        <a:defRPr sz="3775" kern="1200">
          <a:solidFill>
            <a:schemeClr val="tx1"/>
          </a:solidFill>
          <a:latin typeface="+mn-lt"/>
          <a:ea typeface="+mn-ea"/>
          <a:cs typeface="+mn-cs"/>
        </a:defRPr>
      </a:lvl7pPr>
      <a:lvl8pPr marL="6715760" algn="l" defTabSz="1918970" rtl="0" eaLnBrk="1" latinLnBrk="0" hangingPunct="1">
        <a:defRPr sz="3775" kern="1200">
          <a:solidFill>
            <a:schemeClr val="tx1"/>
          </a:solidFill>
          <a:latin typeface="+mn-lt"/>
          <a:ea typeface="+mn-ea"/>
          <a:cs typeface="+mn-cs"/>
        </a:defRPr>
      </a:lvl8pPr>
      <a:lvl9pPr marL="7675245" algn="l" defTabSz="1918970" rtl="0" eaLnBrk="1" latinLnBrk="0" hangingPunct="1">
        <a:defRPr sz="37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53000">
              <a:schemeClr val="accent1">
                <a:lumMod val="45000"/>
                <a:lumOff val="55000"/>
              </a:schemeClr>
            </a:gs>
            <a:gs pos="100000">
              <a:schemeClr val="accent1">
                <a:lumMod val="40000"/>
                <a:lumOff val="60000"/>
              </a:schemeClr>
            </a:gs>
          </a:gsLst>
          <a:lin ang="5400000" scaled="1"/>
        </a:gradFill>
        <a:effectLst/>
      </p:bgPr>
    </p:bg>
    <p:spTree>
      <p:nvGrpSpPr>
        <p:cNvPr id="1" name=""/>
        <p:cNvGrpSpPr/>
        <p:nvPr/>
      </p:nvGrpSpPr>
      <p:grpSpPr>
        <a:xfrm>
          <a:off x="0" y="0"/>
          <a:ext cx="0" cy="0"/>
          <a:chOff x="0" y="0"/>
          <a:chExt cx="0" cy="0"/>
        </a:xfrm>
      </p:grpSpPr>
      <p:grpSp>
        <p:nvGrpSpPr>
          <p:cNvPr id="88" name="组合 87"/>
          <p:cNvGrpSpPr/>
          <p:nvPr/>
        </p:nvGrpSpPr>
        <p:grpSpPr>
          <a:xfrm>
            <a:off x="521217" y="3819198"/>
            <a:ext cx="18201257" cy="5265911"/>
            <a:chOff x="391678" y="6092222"/>
            <a:chExt cx="18201257" cy="5265911"/>
          </a:xfrm>
        </p:grpSpPr>
        <p:sp>
          <p:nvSpPr>
            <p:cNvPr id="11" name="矩形: 圆角 10"/>
            <p:cNvSpPr/>
            <p:nvPr/>
          </p:nvSpPr>
          <p:spPr>
            <a:xfrm>
              <a:off x="454091" y="6092222"/>
              <a:ext cx="5141753" cy="779614"/>
            </a:xfrm>
            <a:prstGeom prst="flowChartTerminator">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608965" eaLnBrk="0" fontAlgn="base" hangingPunct="0">
                <a:spcBef>
                  <a:spcPct val="20000"/>
                </a:spcBef>
                <a:spcAft>
                  <a:spcPct val="0"/>
                </a:spcAft>
                <a:defRPr/>
              </a:pPr>
              <a:r>
                <a:rPr lang="en-US" altLang="zh-CN" sz="480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Introduction</a:t>
              </a:r>
              <a:endParaRPr lang="en-US" altLang="zh-CN" sz="480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文本框 30"/>
            <p:cNvSpPr txBox="1"/>
            <p:nvPr/>
          </p:nvSpPr>
          <p:spPr>
            <a:xfrm>
              <a:off x="391678" y="6958218"/>
              <a:ext cx="18201257" cy="4399915"/>
            </a:xfrm>
            <a:prstGeom prst="rect">
              <a:avLst/>
            </a:prstGeom>
            <a:noFill/>
            <a:ln>
              <a:noFill/>
            </a:ln>
          </p:spPr>
          <p:txBody>
            <a:bodyPr wrap="square" rtlCol="0">
              <a:spAutoFit/>
            </a:bodyPr>
            <a:lstStyle/>
            <a:p>
              <a:pPr algn="just" defTabSz="608965" eaLnBrk="0" fontAlgn="base" hangingPunct="0">
                <a:defRPr/>
              </a:pPr>
              <a:r>
                <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mn-ea"/>
                </a:rPr>
                <a:t>      Thermal power enterprises are an important part of the energy industry and a crucial guarantee for national energy security. The operation of thermal power enterprises directly affects the stability and development of the national economy. Having a high-quality workforce with excellent job skills is key to the healthy and stable development of thermal power enterprises. Research has found that the training methods for thermal power plant control operations lack liveliness and vividness, significantly impacting the learning efficiency and experience of employees, which is a major pain point in the training of most thermal power enterprise employees today. Furthermore, as thermal power enterprises serve as a critical safeguard for national energy security, they recruit a large number of new employees every year, indicating that the training of thermal power plant control operation staff is a recurring issue. Therefore, making professional training more lively and vivid, enhancing the learning motivation of new employees, and accelerating the pace of mastering the necessary system learning for thermal power units are of significant importance for the healthy and stable development of thermal power enterprises.</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grpSp>
        <p:nvGrpSpPr>
          <p:cNvPr id="86" name="组合 85"/>
          <p:cNvGrpSpPr/>
          <p:nvPr/>
        </p:nvGrpSpPr>
        <p:grpSpPr>
          <a:xfrm>
            <a:off x="-98194" y="-23333"/>
            <a:ext cx="19301391" cy="4158921"/>
            <a:chOff x="23224" y="-2663"/>
            <a:chExt cx="19301391" cy="4158921"/>
          </a:xfrm>
        </p:grpSpPr>
        <p:sp>
          <p:nvSpPr>
            <p:cNvPr id="6" name="Text Box 132"/>
            <p:cNvSpPr txBox="1">
              <a:spLocks noChangeArrowheads="1"/>
            </p:cNvSpPr>
            <p:nvPr/>
          </p:nvSpPr>
          <p:spPr bwMode="auto">
            <a:xfrm>
              <a:off x="23224" y="2414888"/>
              <a:ext cx="19301391" cy="174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39844" tIns="239844" rIns="239844" bIns="239844"/>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08965" eaLnBrk="0" fontAlgn="base" hangingPunct="0">
                <a:spcBef>
                  <a:spcPct val="20000"/>
                </a:spcBef>
                <a:spcAft>
                  <a:spcPct val="0"/>
                </a:spcAft>
              </a:pPr>
              <a:r>
                <a:rPr lang="en-US" altLang="zh-CN" sz="2800" dirty="0" err="1">
                  <a:solidFill>
                    <a:srgbClr val="000000"/>
                  </a:solidFill>
                  <a:ea typeface="宋体" panose="02010600030101010101" pitchFamily="2" charset="-122"/>
                  <a:cs typeface="Times New Roman" panose="02020603050405020304" pitchFamily="18" charset="0"/>
                </a:rPr>
                <a:t>Zhaolei</a:t>
              </a:r>
              <a:r>
                <a:rPr lang="en-US" altLang="zh-CN" sz="2800" dirty="0">
                  <a:solidFill>
                    <a:srgbClr val="000000"/>
                  </a:solidFill>
                  <a:ea typeface="宋体" panose="02010600030101010101" pitchFamily="2" charset="-122"/>
                  <a:cs typeface="Times New Roman" panose="02020603050405020304" pitchFamily="18" charset="0"/>
                </a:rPr>
                <a:t>  </a:t>
              </a:r>
              <a:r>
                <a:rPr lang="en-US" altLang="zh-CN" sz="2800" dirty="0" err="1">
                  <a:solidFill>
                    <a:srgbClr val="000000"/>
                  </a:solidFill>
                  <a:ea typeface="宋体" panose="02010600030101010101" pitchFamily="2" charset="-122"/>
                  <a:cs typeface="Times New Roman" panose="02020603050405020304" pitchFamily="18" charset="0"/>
                </a:rPr>
                <a:t>Lianshan</a:t>
              </a:r>
              <a:r>
                <a:rPr lang="en-US" altLang="zh-CN" sz="2800" dirty="0">
                  <a:solidFill>
                    <a:srgbClr val="000000"/>
                  </a:solidFill>
                  <a:ea typeface="宋体" panose="02010600030101010101" pitchFamily="2" charset="-122"/>
                  <a:cs typeface="Times New Roman" panose="02020603050405020304" pitchFamily="18" charset="0"/>
                </a:rPr>
                <a:t>  </a:t>
              </a:r>
              <a:r>
                <a:rPr lang="en-US" altLang="zh-CN" sz="2800" dirty="0" err="1">
                  <a:solidFill>
                    <a:srgbClr val="000000"/>
                  </a:solidFill>
                  <a:ea typeface="宋体" panose="02010600030101010101" pitchFamily="2" charset="-122"/>
                  <a:cs typeface="Times New Roman" panose="02020603050405020304" pitchFamily="18" charset="0"/>
                </a:rPr>
                <a:t>Wangyong</a:t>
              </a:r>
              <a:endParaRPr lang="en-US" altLang="zh-CN" sz="2800" dirty="0">
                <a:solidFill>
                  <a:srgbClr val="000000"/>
                </a:solidFill>
                <a:ea typeface="宋体" panose="02010600030101010101" pitchFamily="2" charset="-122"/>
                <a:cs typeface="Times New Roman" panose="02020603050405020304" pitchFamily="18" charset="0"/>
              </a:endParaRPr>
            </a:p>
            <a:p>
              <a:pPr algn="ctr" defTabSz="608965" eaLnBrk="0" fontAlgn="base" hangingPunct="0">
                <a:spcBef>
                  <a:spcPct val="20000"/>
                </a:spcBef>
                <a:spcAft>
                  <a:spcPct val="0"/>
                </a:spcAft>
              </a:pPr>
              <a:r>
                <a:rPr lang="en-US" altLang="zh-CN" sz="2800" dirty="0">
                  <a:solidFill>
                    <a:srgbClr val="000000"/>
                  </a:solidFill>
                  <a:ea typeface="宋体" panose="02010600030101010101" pitchFamily="2" charset="-122"/>
                  <a:cs typeface="Times New Roman" panose="02020603050405020304" pitchFamily="18" charset="0"/>
                </a:rPr>
                <a:t>(CPI MENGDONG ENERGY GROUP CO,LTD.TONGLIAO GENERAL POWER PLANT, </a:t>
              </a:r>
              <a:r>
                <a:rPr lang="en-US" altLang="zh-CN" sz="2800" dirty="0" err="1">
                  <a:solidFill>
                    <a:srgbClr val="000000"/>
                  </a:solidFill>
                  <a:ea typeface="宋体" panose="02010600030101010101" pitchFamily="2" charset="-122"/>
                  <a:cs typeface="Times New Roman" panose="02020603050405020304" pitchFamily="18" charset="0"/>
                </a:rPr>
                <a:t>Tongliao</a:t>
              </a:r>
              <a:r>
                <a:rPr lang="en-US" altLang="zh-CN" sz="2800" dirty="0">
                  <a:solidFill>
                    <a:srgbClr val="000000"/>
                  </a:solidFill>
                  <a:ea typeface="宋体" panose="02010600030101010101" pitchFamily="2" charset="-122"/>
                  <a:cs typeface="Times New Roman" panose="02020603050405020304" pitchFamily="18" charset="0"/>
                </a:rPr>
                <a:t>, Inner Mongolia 028011)</a:t>
              </a:r>
              <a:endParaRPr lang="en-US" altLang="zh-CN" sz="2800" dirty="0">
                <a:solidFill>
                  <a:srgbClr val="000000"/>
                </a:solidFill>
                <a:ea typeface="宋体" panose="02010600030101010101" pitchFamily="2" charset="-122"/>
                <a:cs typeface="Times New Roman" panose="02020603050405020304" pitchFamily="18" charset="0"/>
              </a:endParaRPr>
            </a:p>
          </p:txBody>
        </p:sp>
        <p:sp>
          <p:nvSpPr>
            <p:cNvPr id="4" name="Text Box 129"/>
            <p:cNvSpPr txBox="1">
              <a:spLocks noChangeArrowheads="1"/>
            </p:cNvSpPr>
            <p:nvPr/>
          </p:nvSpPr>
          <p:spPr bwMode="auto">
            <a:xfrm>
              <a:off x="580418" y="857877"/>
              <a:ext cx="18190969" cy="1626213"/>
            </a:xfrm>
            <a:prstGeom prst="roundRect">
              <a:avLst>
                <a:gd name="adj" fmla="val 14061"/>
              </a:avLst>
            </a:prstGeom>
            <a:solidFill>
              <a:schemeClr val="accent2">
                <a:lumMod val="60000"/>
                <a:lumOff val="40000"/>
              </a:schemeClr>
            </a:solidFill>
          </p:spPr>
          <p:style>
            <a:lnRef idx="1">
              <a:schemeClr val="accent6"/>
            </a:lnRef>
            <a:fillRef idx="3">
              <a:schemeClr val="accent6"/>
            </a:fillRef>
            <a:effectRef idx="2">
              <a:schemeClr val="accent6"/>
            </a:effectRef>
            <a:fontRef idx="minor">
              <a:schemeClr val="lt1"/>
            </a:fontRef>
          </p:style>
          <p:txBody>
            <a:bodyPr wrap="square" lIns="359766" tIns="359766" rIns="359766" bIns="359766">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08965" eaLnBrk="0" fontAlgn="base" hangingPunct="0">
                <a:spcBef>
                  <a:spcPct val="0"/>
                </a:spcBef>
                <a:spcAft>
                  <a:spcPct val="0"/>
                </a:spcAft>
                <a:defRPr/>
              </a:pPr>
              <a:endParaRPr lang="zh-CN" altLang="en-US" sz="5000" kern="0" dirty="0">
                <a:solidFill>
                  <a:srgbClr val="000000"/>
                </a:solidFill>
                <a:ea typeface="微软雅黑" panose="020B0503020204020204" pitchFamily="34" charset="-122"/>
                <a:cs typeface="Times New Roman" panose="02020603050405020304" pitchFamily="18" charset="0"/>
              </a:endParaRPr>
            </a:p>
          </p:txBody>
        </p:sp>
        <p:sp>
          <p:nvSpPr>
            <p:cNvPr id="18" name="文本框 17"/>
            <p:cNvSpPr txBox="1"/>
            <p:nvPr/>
          </p:nvSpPr>
          <p:spPr>
            <a:xfrm>
              <a:off x="246985" y="-2663"/>
              <a:ext cx="4043737" cy="923330"/>
            </a:xfrm>
            <a:prstGeom prst="rect">
              <a:avLst/>
            </a:prstGeom>
            <a:noFill/>
          </p:spPr>
          <p:txBody>
            <a:bodyPr wrap="square" rtlCol="0">
              <a:spAutoFit/>
            </a:bodyPr>
            <a:lstStyle/>
            <a:p>
              <a:r>
                <a:rPr lang="en-US" altLang="zh-CN" sz="5400" dirty="0">
                  <a:latin typeface="Times New Roman" panose="02020603050405020304" pitchFamily="18" charset="0"/>
                  <a:cs typeface="Times New Roman" panose="02020603050405020304" pitchFamily="18" charset="0"/>
                </a:rPr>
                <a:t>CS785</a:t>
              </a:r>
              <a:endParaRPr lang="zh-CN" altLang="en-US" sz="5400" dirty="0">
                <a:latin typeface="Times New Roman" panose="02020603050405020304" pitchFamily="18" charset="0"/>
                <a:cs typeface="Times New Roman" panose="02020603050405020304" pitchFamily="18" charset="0"/>
              </a:endParaRPr>
            </a:p>
          </p:txBody>
        </p:sp>
      </p:grpSp>
      <p:grpSp>
        <p:nvGrpSpPr>
          <p:cNvPr id="89" name="组合 88"/>
          <p:cNvGrpSpPr/>
          <p:nvPr/>
        </p:nvGrpSpPr>
        <p:grpSpPr>
          <a:xfrm>
            <a:off x="521217" y="9252300"/>
            <a:ext cx="16309885" cy="7496714"/>
            <a:chOff x="618967" y="10279951"/>
            <a:chExt cx="16309885" cy="7496714"/>
          </a:xfrm>
        </p:grpSpPr>
        <p:sp>
          <p:nvSpPr>
            <p:cNvPr id="13" name="矩形: 圆角 12"/>
            <p:cNvSpPr/>
            <p:nvPr/>
          </p:nvSpPr>
          <p:spPr>
            <a:xfrm>
              <a:off x="618967" y="10279951"/>
              <a:ext cx="6208395" cy="850265"/>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eaLnBrk="0" fontAlgn="base" hangingPunct="0">
                <a:spcBef>
                  <a:spcPct val="20000"/>
                </a:spcBef>
                <a:spcAft>
                  <a:spcPct val="0"/>
                </a:spcAft>
                <a:defRPr/>
              </a:pPr>
              <a:r>
                <a:rPr lang="en-US" altLang="zh-CN" sz="4795" kern="0" dirty="0">
                  <a:solidFill>
                    <a:schemeClr val="tx1"/>
                  </a:solidFill>
                  <a:latin typeface="微软雅黑" panose="020B0503020204020204" pitchFamily="34" charset="-122"/>
                  <a:ea typeface="微软雅黑" panose="020B0503020204020204" pitchFamily="34" charset="-122"/>
                </a:rPr>
                <a:t> </a:t>
              </a:r>
              <a:r>
                <a:rPr lang="en-US" altLang="zh-CN" sz="480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System design ideas </a:t>
              </a:r>
              <a:endParaRPr lang="zh-CN" altLang="en-US" sz="480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80" name="组合 79"/>
            <p:cNvGrpSpPr/>
            <p:nvPr/>
          </p:nvGrpSpPr>
          <p:grpSpPr>
            <a:xfrm>
              <a:off x="618967" y="11222195"/>
              <a:ext cx="16309885" cy="6554470"/>
              <a:chOff x="618967" y="11222195"/>
              <a:chExt cx="16309885" cy="6554470"/>
            </a:xfrm>
          </p:grpSpPr>
          <p:sp>
            <p:nvSpPr>
              <p:cNvPr id="19" name="矩形 18"/>
              <p:cNvSpPr/>
              <p:nvPr/>
            </p:nvSpPr>
            <p:spPr>
              <a:xfrm>
                <a:off x="13865612" y="16978037"/>
                <a:ext cx="3063240" cy="398780"/>
              </a:xfrm>
              <a:prstGeom prst="rect">
                <a:avLst/>
              </a:prstGeom>
            </p:spPr>
            <p:txBody>
              <a:bodyPr wrap="none">
                <a:spAutoFit/>
              </a:bodyPr>
              <a:lstStyle/>
              <a:p>
                <a:pPr algn="ctr">
                  <a:spcBef>
                    <a:spcPts val="600"/>
                  </a:spcBef>
                  <a:spcAft>
                    <a:spcPts val="600"/>
                  </a:spcAft>
                </a:pPr>
                <a:r>
                  <a:rPr lang="en-US" altLang="zh-CN" sz="2000" b="1" dirty="0">
                    <a:solidFill>
                      <a:srgbClr val="000000"/>
                    </a:solidFill>
                    <a:latin typeface="Times" panose="02020603050405020304" pitchFamily="18" charset="0"/>
                    <a:ea typeface="宋体" panose="02010600030101010101" pitchFamily="2" charset="-122"/>
                    <a:cs typeface="Times New Roman" panose="02020603050405020304" pitchFamily="18" charset="0"/>
                  </a:rPr>
                  <a:t>Figure 1.</a:t>
                </a:r>
                <a:r>
                  <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rPr>
                  <a:t> System flow chart</a:t>
                </a:r>
                <a:endPar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endParaRPr>
              </a:p>
            </p:txBody>
          </p:sp>
          <p:sp>
            <p:nvSpPr>
              <p:cNvPr id="20" name="矩形 19"/>
              <p:cNvSpPr/>
              <p:nvPr/>
            </p:nvSpPr>
            <p:spPr>
              <a:xfrm>
                <a:off x="618967" y="11222195"/>
                <a:ext cx="11547837" cy="6554470"/>
              </a:xfrm>
              <a:prstGeom prst="rect">
                <a:avLst/>
              </a:prstGeom>
            </p:spPr>
            <p:txBody>
              <a:bodyPr wrap="square">
                <a:spAutoFit/>
              </a:bodyPr>
              <a:lstStyle/>
              <a:p>
                <a:pPr indent="180340" defTabSz="608965" eaLnBrk="0" fontAlgn="base" hangingPunct="0">
                  <a:spcBef>
                    <a:spcPct val="20000"/>
                  </a:spcBef>
                  <a:defRPr/>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The thermal generator set system is mainly composed of three major sections: steam engine, boiler and electric. The number of on-site equipment in the three major sections of the unit is large, the structure is complex, and the on-site equipment layout between the units is different, and the existing system diagram and procedures are relatively discrete teaching materials, and the system diagram is not effectively combined with the actual situation on the site, which slows down the rhythm of system learning and mastering for new employees. To solve this problem, based on the existing system diagram and procedures, this paper collects the information of the three major on-site equipment of steam engine, boiler and electricity of the enterprise thermal generator set, and integrates a number of learning contents such as the learning question bank of the operation duty officer, typical operation ticket, typical accident handling, safety accident bulletin, and practical operation demonstration of the simulation machine into a visual display. The specific system flow is shown in Figure 1.</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p:txBody>
          </p:sp>
        </p:grpSp>
      </p:grpSp>
      <p:grpSp>
        <p:nvGrpSpPr>
          <p:cNvPr id="90" name="组合 89"/>
          <p:cNvGrpSpPr/>
          <p:nvPr/>
        </p:nvGrpSpPr>
        <p:grpSpPr>
          <a:xfrm>
            <a:off x="583630" y="17941047"/>
            <a:ext cx="18094129" cy="11038232"/>
            <a:chOff x="778625" y="14824141"/>
            <a:chExt cx="18094239" cy="12457810"/>
          </a:xfrm>
        </p:grpSpPr>
        <p:sp>
          <p:nvSpPr>
            <p:cNvPr id="26" name="矩形 25"/>
            <p:cNvSpPr/>
            <p:nvPr/>
          </p:nvSpPr>
          <p:spPr>
            <a:xfrm>
              <a:off x="1788856" y="26810386"/>
              <a:ext cx="5108606" cy="471565"/>
            </a:xfrm>
            <a:prstGeom prst="rect">
              <a:avLst/>
            </a:prstGeom>
          </p:spPr>
          <p:txBody>
            <a:bodyPr wrap="square">
              <a:noAutofit/>
            </a:bodyPr>
            <a:lstStyle/>
            <a:p>
              <a:pPr algn="ctr">
                <a:spcBef>
                  <a:spcPts val="600"/>
                </a:spcBef>
                <a:spcAft>
                  <a:spcPts val="600"/>
                </a:spcAft>
              </a:pPr>
              <a:r>
                <a:rPr lang="en-US" altLang="zh-CN" sz="2000" b="1" dirty="0">
                  <a:solidFill>
                    <a:srgbClr val="000000"/>
                  </a:solidFill>
                  <a:latin typeface="Times" panose="02020603050405020304" pitchFamily="18" charset="0"/>
                  <a:ea typeface="宋体" panose="02010600030101010101" pitchFamily="2" charset="-122"/>
                  <a:cs typeface="Times New Roman" panose="02020603050405020304" pitchFamily="18" charset="0"/>
                </a:rPr>
                <a:t>Figure 2. </a:t>
              </a:r>
              <a:r>
                <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rPr>
                <a:t>Training system main form</a:t>
              </a:r>
              <a:endPar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endParaRPr>
            </a:p>
          </p:txBody>
        </p:sp>
        <p:sp>
          <p:nvSpPr>
            <p:cNvPr id="27" name="矩形 26"/>
            <p:cNvSpPr/>
            <p:nvPr/>
          </p:nvSpPr>
          <p:spPr>
            <a:xfrm>
              <a:off x="778625" y="14824141"/>
              <a:ext cx="18094239" cy="6635597"/>
            </a:xfrm>
            <a:prstGeom prst="rect">
              <a:avLst/>
            </a:prstGeom>
          </p:spPr>
          <p:txBody>
            <a:bodyPr wrap="square">
              <a:noAutofit/>
            </a:bodyPr>
            <a:lstStyle/>
            <a:p>
              <a:pPr algn="just">
                <a:spcAft>
                  <a:spcPts val="0"/>
                </a:spcAft>
              </a:pP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GB" altLang="zh-CN" sz="2800" dirty="0">
                  <a:latin typeface="Times New Roman" panose="02020603050405020304" pitchFamily="18" charset="0"/>
                  <a:ea typeface="宋体" panose="02010600030101010101" pitchFamily="2" charset="-122"/>
                  <a:cs typeface="Times New Roman" panose="02020603050405020304" pitchFamily="18" charset="0"/>
                </a:rPr>
                <a:t>Through the main form module, users can conveniently browse and select the required learning content for learning and operation, as shown in Figure 2.</a:t>
              </a:r>
              <a:endParaRPr lang="en-GB" altLang="zh-CN" sz="28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spcAft>
                  <a:spcPts val="0"/>
                </a:spcAft>
              </a:pPr>
              <a:r>
                <a:rPr lang="en-GB"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en-GB" sz="2800" dirty="0">
                  <a:latin typeface="Times New Roman" panose="02020603050405020304" pitchFamily="18" charset="0"/>
                  <a:ea typeface="宋体" panose="02010600030101010101" pitchFamily="2" charset="-122"/>
                  <a:cs typeface="Times New Roman" panose="02020603050405020304" pitchFamily="18" charset="0"/>
                </a:rPr>
                <a:t> </a:t>
              </a:r>
              <a:r>
                <a:rPr lang="en-GB" altLang="zh-CN" sz="2800" dirty="0">
                  <a:latin typeface="Times New Roman" panose="02020603050405020304" pitchFamily="18" charset="0"/>
                  <a:ea typeface="宋体" panose="02010600030101010101" pitchFamily="2" charset="-122"/>
                  <a:cs typeface="Times New Roman" panose="02020603050405020304" pitchFamily="18" charset="0"/>
                  <a:sym typeface="+mn-ea"/>
                </a:rPr>
                <a:t>Users can query and learn the name, model specifications, daily maintenance points, operating procedures, equipment principles and so on by clicking these labels, as shown in Figure 3.</a:t>
              </a:r>
              <a:endParaRPr lang="en-GB" altLang="zh-CN" sz="28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algn="just">
                <a:spcAft>
                  <a:spcPts val="0"/>
                </a:spcAft>
              </a:pPr>
              <a:r>
                <a:rPr lang="en-US" sz="2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T</a:t>
              </a:r>
              <a:r>
                <a:rPr altLang="zh-CN" sz="2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he user clicks the system learning module and selects the major of the unit to be learned, the system interface will switch to the system content selection interface as shown in Figure 4.</a:t>
              </a:r>
              <a:endParaRPr altLang="zh-CN" sz="2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algn="just">
                <a:spcAft>
                  <a:spcPts val="0"/>
                </a:spcAft>
              </a:pPr>
              <a:r>
                <a:rPr altLang="zh-CN" sz="2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altLang="zh-CN" sz="2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As shown in Figure 5, according to the operating post system, five checkpoints </a:t>
              </a:r>
              <a:r>
                <a:rPr altLang="zh-CN"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including </a:t>
              </a:r>
              <a:r>
                <a:rPr lang="en-US" sz="2800" kern="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single </a:t>
              </a:r>
              <a:r>
                <a:rPr lang="en-US" sz="2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inspector, double inspector, full inspector, secondary watch officer and main watch officer are designed.</a:t>
              </a:r>
              <a:endParaRPr altLang="zh-CN" sz="2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algn="just">
                <a:spcAft>
                  <a:spcPts val="0"/>
                </a:spcAft>
              </a:pPr>
              <a:r>
                <a:rPr lang="en-US" sz="2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altLang="zh-CN" sz="2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After the user learns the relevant professional question bank of the relevant unit, he can play the fun game through the clearance answer module to test and evaluate the self-learning situation, as shown in Figure 6.</a:t>
              </a:r>
              <a:endParaRPr altLang="zh-CN" sz="28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algn="just">
                <a:spcAft>
                  <a:spcPts val="0"/>
                </a:spcAft>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In the training system, in addition to the main systematic learning and passing questions, a number of auxiliary function modules are also designed as shown in Figure 7, such as typical operation tickets, typical accident handling, safety accident report and simulation machine practical operation demonstration, etc.</a:t>
              </a:r>
              <a:endParaRPr lang="zh-CN"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pPr>
              <a:endParaRPr lang="en-GB" altLang="zh-CN" sz="2800" dirty="0">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94" name="组合 93"/>
          <p:cNvGrpSpPr/>
          <p:nvPr/>
        </p:nvGrpSpPr>
        <p:grpSpPr>
          <a:xfrm>
            <a:off x="465997" y="44735860"/>
            <a:ext cx="18145582" cy="5968310"/>
            <a:chOff x="690362" y="46312475"/>
            <a:chExt cx="18145582" cy="5968310"/>
          </a:xfrm>
        </p:grpSpPr>
        <p:sp>
          <p:nvSpPr>
            <p:cNvPr id="87" name="矩形: 圆角 12"/>
            <p:cNvSpPr/>
            <p:nvPr/>
          </p:nvSpPr>
          <p:spPr>
            <a:xfrm>
              <a:off x="690362" y="46312475"/>
              <a:ext cx="5066798" cy="777682"/>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eaLnBrk="0" fontAlgn="base" hangingPunct="0">
                <a:spcBef>
                  <a:spcPct val="20000"/>
                </a:spcBef>
                <a:spcAft>
                  <a:spcPct val="0"/>
                </a:spcAft>
                <a:defRPr/>
              </a:pPr>
              <a:r>
                <a:rPr lang="en-US" altLang="zh-CN" sz="480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Conclusions</a:t>
              </a:r>
              <a:endParaRPr lang="zh-CN" altLang="en-US" sz="480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2" name="矩形 91"/>
            <p:cNvSpPr/>
            <p:nvPr/>
          </p:nvSpPr>
          <p:spPr>
            <a:xfrm>
              <a:off x="717792" y="47449705"/>
              <a:ext cx="18118152" cy="4831080"/>
            </a:xfrm>
            <a:prstGeom prst="rect">
              <a:avLst/>
            </a:prstGeom>
          </p:spPr>
          <p:txBody>
            <a:bodyPr wrap="square">
              <a:spAutoFit/>
            </a:bodyPr>
            <a:lstStyle/>
            <a:p>
              <a:pPr indent="180340" algn="just">
                <a:spcAft>
                  <a:spcPts val="0"/>
                </a:spcAft>
              </a:pPr>
              <a:r>
                <a:rPr lang="en-GB"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This paper deeply studied the pain points of production line, grasped the pain points of traditional thermal power centralized control operation training mode under the condition of zero capital investment, innovatively applied modern technology, and independently developed the training system on PC and mobile. The multi-end training system provides a variety of learning methods and personalized learning experience, including factory panorama, pass answer, daily push and other personalized functions, to provide users with a rich, convenient and personalized learning experience, so as to promote the learning enthusiasm and happiness of employees. In addition, after the pilot application and feedback collection of the training system, it is found that the effect of the system is significant, not only the learning efficiency of employees, learning experience has been improved, but also effectively reduce the cost of new staff training, reduce the equipment loss rate, failure rate, and improve </a:t>
              </a:r>
              <a:r>
                <a:rPr lang="en-GB" altLang="zh-CN" sz="28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labor</a:t>
              </a:r>
              <a:r>
                <a:rPr lang="en-GB"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productivity. The success of the pilot application has also promoted the promotion of the training system to other professional sectors such as maintenance, safety and environmental protection and related departments to meet a wider range of training needs.</a:t>
              </a:r>
              <a:endParaRPr lang="en-GB"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4" name="矩形: 圆角 12"/>
          <p:cNvSpPr/>
          <p:nvPr/>
        </p:nvSpPr>
        <p:spPr>
          <a:xfrm>
            <a:off x="493427" y="17002153"/>
            <a:ext cx="5357495" cy="785495"/>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eaLnBrk="0" fontAlgn="base" hangingPunct="0">
              <a:spcBef>
                <a:spcPct val="20000"/>
              </a:spcBef>
              <a:spcAft>
                <a:spcPct val="0"/>
              </a:spcAft>
              <a:defRPr/>
            </a:pPr>
            <a:r>
              <a:rPr lang="en-US" altLang="zh-CN" sz="320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PC software design</a:t>
            </a:r>
            <a:endParaRPr lang="en-US" altLang="zh-CN" sz="320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
          <p:cNvPicPr>
            <a:picLocks noChangeAspect="1"/>
          </p:cNvPicPr>
          <p:nvPr/>
        </p:nvPicPr>
        <p:blipFill>
          <a:blip r:embed="rId1"/>
          <a:stretch>
            <a:fillRect/>
          </a:stretch>
        </p:blipFill>
        <p:spPr>
          <a:xfrm>
            <a:off x="12222695" y="10728530"/>
            <a:ext cx="6416675" cy="4970780"/>
          </a:xfrm>
          <a:prstGeom prst="rect">
            <a:avLst/>
          </a:prstGeom>
          <a:noFill/>
          <a:ln w="9525">
            <a:noFill/>
          </a:ln>
        </p:spPr>
      </p:pic>
      <p:pic>
        <p:nvPicPr>
          <p:cNvPr id="12" name="图片 1" descr="图形用户界面, 应用程序, Word&#10;&#10;描述已自动生成"/>
          <p:cNvPicPr/>
          <p:nvPr/>
        </p:nvPicPr>
        <p:blipFill>
          <a:blip r:embed="rId2"/>
          <a:stretch>
            <a:fillRect/>
          </a:stretch>
        </p:blipFill>
        <p:spPr>
          <a:xfrm>
            <a:off x="751690" y="23956270"/>
            <a:ext cx="5760000" cy="4320000"/>
          </a:xfrm>
          <a:prstGeom prst="rect">
            <a:avLst/>
          </a:prstGeom>
          <a:noFill/>
          <a:ln w="9525">
            <a:noFill/>
          </a:ln>
        </p:spPr>
      </p:pic>
      <p:pic>
        <p:nvPicPr>
          <p:cNvPr id="14" name="图片 1"/>
          <p:cNvPicPr/>
          <p:nvPr/>
        </p:nvPicPr>
        <p:blipFill>
          <a:blip r:embed="rId3"/>
          <a:stretch>
            <a:fillRect/>
          </a:stretch>
        </p:blipFill>
        <p:spPr>
          <a:xfrm>
            <a:off x="6702275" y="23956270"/>
            <a:ext cx="5760000" cy="4320000"/>
          </a:xfrm>
          <a:prstGeom prst="rect">
            <a:avLst/>
          </a:prstGeom>
          <a:noFill/>
          <a:ln w="9525">
            <a:noFill/>
          </a:ln>
        </p:spPr>
      </p:pic>
      <p:pic>
        <p:nvPicPr>
          <p:cNvPr id="15" name="图片 1" descr="图片包含 图示&#10;&#10;描述已自动生成"/>
          <p:cNvPicPr/>
          <p:nvPr/>
        </p:nvPicPr>
        <p:blipFill>
          <a:blip r:embed="rId4"/>
          <a:stretch>
            <a:fillRect/>
          </a:stretch>
        </p:blipFill>
        <p:spPr>
          <a:xfrm>
            <a:off x="12652860" y="23956270"/>
            <a:ext cx="5760000" cy="4320000"/>
          </a:xfrm>
          <a:prstGeom prst="rect">
            <a:avLst/>
          </a:prstGeom>
          <a:noFill/>
          <a:ln w="9525">
            <a:noFill/>
          </a:ln>
        </p:spPr>
      </p:pic>
      <p:sp>
        <p:nvSpPr>
          <p:cNvPr id="16" name="矩形 15"/>
          <p:cNvSpPr/>
          <p:nvPr/>
        </p:nvSpPr>
        <p:spPr>
          <a:xfrm>
            <a:off x="7727165" y="28568434"/>
            <a:ext cx="3710940" cy="379730"/>
          </a:xfrm>
          <a:prstGeom prst="rect">
            <a:avLst/>
          </a:prstGeom>
        </p:spPr>
        <p:txBody>
          <a:bodyPr wrap="square">
            <a:noAutofit/>
          </a:bodyPr>
          <a:lstStyle/>
          <a:p>
            <a:pPr algn="ctr">
              <a:spcBef>
                <a:spcPts val="600"/>
              </a:spcBef>
              <a:spcAft>
                <a:spcPts val="600"/>
              </a:spcAft>
            </a:pPr>
            <a:r>
              <a:rPr lang="en-US" altLang="zh-CN" sz="2000" b="1" dirty="0">
                <a:solidFill>
                  <a:srgbClr val="000000"/>
                </a:solidFill>
                <a:latin typeface="Times" panose="02020603050405020304" pitchFamily="18" charset="0"/>
                <a:ea typeface="宋体" panose="02010600030101010101" pitchFamily="2" charset="-122"/>
                <a:cs typeface="Times New Roman" panose="02020603050405020304" pitchFamily="18" charset="0"/>
              </a:rPr>
              <a:t>Figure 3. </a:t>
            </a:r>
            <a:r>
              <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rPr>
              <a:t>Plant panorama</a:t>
            </a:r>
            <a:endPar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endParaRPr>
          </a:p>
        </p:txBody>
      </p:sp>
      <p:sp>
        <p:nvSpPr>
          <p:cNvPr id="17" name="矩形 16"/>
          <p:cNvSpPr/>
          <p:nvPr/>
        </p:nvSpPr>
        <p:spPr>
          <a:xfrm>
            <a:off x="13265000" y="28577642"/>
            <a:ext cx="4683760" cy="361315"/>
          </a:xfrm>
          <a:prstGeom prst="rect">
            <a:avLst/>
          </a:prstGeom>
        </p:spPr>
        <p:txBody>
          <a:bodyPr wrap="square">
            <a:noAutofit/>
          </a:bodyPr>
          <a:lstStyle/>
          <a:p>
            <a:pPr algn="ctr">
              <a:spcBef>
                <a:spcPts val="600"/>
              </a:spcBef>
              <a:spcAft>
                <a:spcPts val="600"/>
              </a:spcAft>
            </a:pPr>
            <a:r>
              <a:rPr lang="en-US" altLang="zh-CN" sz="2000" b="1" dirty="0">
                <a:solidFill>
                  <a:srgbClr val="000000"/>
                </a:solidFill>
                <a:latin typeface="Times" panose="02020603050405020304" pitchFamily="18" charset="0"/>
                <a:ea typeface="宋体" panose="02010600030101010101" pitchFamily="2" charset="-122"/>
                <a:cs typeface="Times New Roman" panose="02020603050405020304" pitchFamily="18" charset="0"/>
              </a:rPr>
              <a:t>Figure 4. </a:t>
            </a:r>
            <a:r>
              <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rPr>
              <a:t>Professional systematic learning</a:t>
            </a:r>
            <a:endPar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endParaRPr>
          </a:p>
        </p:txBody>
      </p:sp>
      <p:pic>
        <p:nvPicPr>
          <p:cNvPr id="21" name="图片 1" descr="图形用户界面, 应用程序&#10;&#10;描述已自动生成"/>
          <p:cNvPicPr/>
          <p:nvPr/>
        </p:nvPicPr>
        <p:blipFill>
          <a:blip r:embed="rId5"/>
          <a:stretch>
            <a:fillRect/>
          </a:stretch>
        </p:blipFill>
        <p:spPr>
          <a:xfrm>
            <a:off x="752007" y="29293445"/>
            <a:ext cx="5760000" cy="4320000"/>
          </a:xfrm>
          <a:prstGeom prst="rect">
            <a:avLst/>
          </a:prstGeom>
          <a:noFill/>
          <a:ln w="9525">
            <a:noFill/>
          </a:ln>
        </p:spPr>
      </p:pic>
      <p:pic>
        <p:nvPicPr>
          <p:cNvPr id="22" name="图片 1" descr="文本&#10;&#10;描述已自动生成"/>
          <p:cNvPicPr/>
          <p:nvPr/>
        </p:nvPicPr>
        <p:blipFill>
          <a:blip r:embed="rId6"/>
          <a:stretch>
            <a:fillRect/>
          </a:stretch>
        </p:blipFill>
        <p:spPr>
          <a:xfrm>
            <a:off x="6702592" y="29293445"/>
            <a:ext cx="5760000" cy="4320000"/>
          </a:xfrm>
          <a:prstGeom prst="rect">
            <a:avLst/>
          </a:prstGeom>
          <a:noFill/>
          <a:ln w="9525">
            <a:noFill/>
          </a:ln>
        </p:spPr>
      </p:pic>
      <p:pic>
        <p:nvPicPr>
          <p:cNvPr id="25" name="图片 1" descr="文本&#10;&#10;描述已自动生成"/>
          <p:cNvPicPr/>
          <p:nvPr/>
        </p:nvPicPr>
        <p:blipFill>
          <a:blip r:embed="rId7"/>
          <a:stretch>
            <a:fillRect/>
          </a:stretch>
        </p:blipFill>
        <p:spPr>
          <a:xfrm>
            <a:off x="12652860" y="29293445"/>
            <a:ext cx="5760000" cy="4320000"/>
          </a:xfrm>
          <a:prstGeom prst="rect">
            <a:avLst/>
          </a:prstGeom>
          <a:noFill/>
          <a:ln w="9525">
            <a:noFill/>
          </a:ln>
        </p:spPr>
      </p:pic>
      <p:sp>
        <p:nvSpPr>
          <p:cNvPr id="29" name="矩形 28"/>
          <p:cNvSpPr/>
          <p:nvPr/>
        </p:nvSpPr>
        <p:spPr>
          <a:xfrm>
            <a:off x="7967830" y="33967839"/>
            <a:ext cx="3228975" cy="417830"/>
          </a:xfrm>
          <a:prstGeom prst="rect">
            <a:avLst/>
          </a:prstGeom>
        </p:spPr>
        <p:txBody>
          <a:bodyPr wrap="square">
            <a:noAutofit/>
          </a:bodyPr>
          <a:lstStyle/>
          <a:p>
            <a:pPr algn="ctr">
              <a:spcBef>
                <a:spcPts val="600"/>
              </a:spcBef>
              <a:spcAft>
                <a:spcPts val="600"/>
              </a:spcAft>
            </a:pPr>
            <a:r>
              <a:rPr lang="en-US" altLang="zh-CN" sz="2000" b="1" dirty="0">
                <a:solidFill>
                  <a:srgbClr val="000000"/>
                </a:solidFill>
                <a:latin typeface="Times" panose="02020603050405020304" pitchFamily="18" charset="0"/>
                <a:ea typeface="宋体" panose="02010600030101010101" pitchFamily="2" charset="-122"/>
                <a:cs typeface="Times New Roman" panose="02020603050405020304" pitchFamily="18" charset="0"/>
              </a:rPr>
              <a:t>Figure 6. </a:t>
            </a:r>
            <a:r>
              <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rPr>
              <a:t>Pass exams</a:t>
            </a:r>
            <a:endPar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endParaRPr>
          </a:p>
        </p:txBody>
      </p:sp>
      <p:sp>
        <p:nvSpPr>
          <p:cNvPr id="30" name="矩形 29"/>
          <p:cNvSpPr/>
          <p:nvPr/>
        </p:nvSpPr>
        <p:spPr>
          <a:xfrm>
            <a:off x="1077600" y="33967839"/>
            <a:ext cx="5108575" cy="417830"/>
          </a:xfrm>
          <a:prstGeom prst="rect">
            <a:avLst/>
          </a:prstGeom>
        </p:spPr>
        <p:txBody>
          <a:bodyPr wrap="square">
            <a:noAutofit/>
          </a:bodyPr>
          <a:lstStyle/>
          <a:p>
            <a:pPr algn="ctr">
              <a:spcBef>
                <a:spcPts val="600"/>
              </a:spcBef>
              <a:spcAft>
                <a:spcPts val="600"/>
              </a:spcAft>
            </a:pPr>
            <a:r>
              <a:rPr lang="en-US" altLang="zh-CN" sz="2000" b="1" dirty="0">
                <a:solidFill>
                  <a:srgbClr val="000000"/>
                </a:solidFill>
                <a:latin typeface="Times" panose="02020603050405020304" pitchFamily="18" charset="0"/>
                <a:ea typeface="宋体" panose="02010600030101010101" pitchFamily="2" charset="-122"/>
                <a:cs typeface="Times New Roman" panose="02020603050405020304" pitchFamily="18" charset="0"/>
              </a:rPr>
              <a:t>Figure 5. </a:t>
            </a:r>
            <a:r>
              <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rPr>
              <a:t>Pass answering checkpoint</a:t>
            </a:r>
            <a:endPar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endParaRPr>
          </a:p>
        </p:txBody>
      </p:sp>
      <p:sp>
        <p:nvSpPr>
          <p:cNvPr id="33" name="矩形 32"/>
          <p:cNvSpPr/>
          <p:nvPr/>
        </p:nvSpPr>
        <p:spPr>
          <a:xfrm>
            <a:off x="13776810" y="33967839"/>
            <a:ext cx="3660140" cy="417830"/>
          </a:xfrm>
          <a:prstGeom prst="rect">
            <a:avLst/>
          </a:prstGeom>
        </p:spPr>
        <p:txBody>
          <a:bodyPr wrap="square">
            <a:noAutofit/>
          </a:bodyPr>
          <a:lstStyle/>
          <a:p>
            <a:pPr algn="ctr">
              <a:spcBef>
                <a:spcPts val="600"/>
              </a:spcBef>
              <a:spcAft>
                <a:spcPts val="600"/>
              </a:spcAft>
            </a:pPr>
            <a:r>
              <a:rPr lang="en-US" altLang="zh-CN" sz="2000" b="1" dirty="0">
                <a:solidFill>
                  <a:srgbClr val="000000"/>
                </a:solidFill>
                <a:latin typeface="Times" panose="02020603050405020304" pitchFamily="18" charset="0"/>
                <a:ea typeface="宋体" panose="02010600030101010101" pitchFamily="2" charset="-122"/>
                <a:cs typeface="Times New Roman" panose="02020603050405020304" pitchFamily="18" charset="0"/>
              </a:rPr>
              <a:t>Figure 7. </a:t>
            </a:r>
            <a:r>
              <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rPr>
              <a:t>Sub-function module</a:t>
            </a:r>
            <a:endPar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endParaRPr>
          </a:p>
        </p:txBody>
      </p:sp>
      <p:sp>
        <p:nvSpPr>
          <p:cNvPr id="34" name="矩形: 圆角 12"/>
          <p:cNvSpPr/>
          <p:nvPr/>
        </p:nvSpPr>
        <p:spPr>
          <a:xfrm>
            <a:off x="465997" y="34740063"/>
            <a:ext cx="6677660" cy="785495"/>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eaLnBrk="0" fontAlgn="base" hangingPunct="0">
              <a:spcBef>
                <a:spcPct val="20000"/>
              </a:spcBef>
              <a:spcAft>
                <a:spcPct val="0"/>
              </a:spcAft>
              <a:defRPr/>
            </a:pPr>
            <a:r>
              <a:rPr lang="en-US" altLang="zh-CN" sz="320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Mobile terminal software design</a:t>
            </a:r>
            <a:endParaRPr lang="en-US" altLang="zh-CN" sz="3200" i="1"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矩形 35"/>
          <p:cNvSpPr/>
          <p:nvPr/>
        </p:nvSpPr>
        <p:spPr>
          <a:xfrm>
            <a:off x="493427" y="35669987"/>
            <a:ext cx="18201257" cy="3539430"/>
          </a:xfrm>
          <a:prstGeom prst="rect">
            <a:avLst/>
          </a:prstGeom>
        </p:spPr>
        <p:txBody>
          <a:bodyPr wrap="square">
            <a:spAutoFit/>
          </a:bodyPr>
          <a:lstStyle/>
          <a:p>
            <a:pPr indent="180340" algn="just">
              <a:spcAft>
                <a:spcPts val="0"/>
              </a:spcAft>
            </a:pPr>
            <a:r>
              <a:rPr lang="en-GB"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As shown in Figure 9, functions such as PC simulator practical operation demonstration, factory panorama and question bank learning are also continued in the </a:t>
            </a:r>
            <a:r>
              <a:rPr lang="en-GB" altLang="zh-CN" sz="28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wechat</a:t>
            </a:r>
            <a:r>
              <a:rPr lang="en-GB"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mini program.</a:t>
            </a:r>
            <a:endParaRPr lang="en-GB"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180340" algn="just">
              <a:spcAft>
                <a:spcPts val="0"/>
              </a:spcAft>
            </a:pPr>
            <a:r>
              <a:rPr lang="en-US" altLang="en-GB"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As shown in Figure 10, the integral answer function is a highlight of </a:t>
            </a:r>
            <a:r>
              <a:rPr lang="en-US" altLang="zh-CN" sz="28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wechat</a:t>
            </a:r>
            <a:r>
              <a:rPr lang="en-US"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mini program. The system pushes 10 questions to the user every day, and the user can answer them anytime and anywhere, and it takes a very short time to complete. The system will also record the user's answer points, and rank according to the points, set up reward and punishment rules, encourage users to participate actively, and improve the learning enthusiasm and happiness index of employees. Daily technology push is another feature of </a:t>
            </a:r>
            <a:r>
              <a:rPr lang="en-US" altLang="zh-CN" sz="28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wechat</a:t>
            </a:r>
            <a:r>
              <a:rPr lang="en-US"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mini program, the system pushes a technical knowledge or operation skills every day, to help users continue to learn and improve skills.</a:t>
            </a:r>
            <a:endParaRPr lang="en-GB" altLang="zh-CN" sz="2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7" name="图片 1"/>
          <p:cNvPicPr/>
          <p:nvPr/>
        </p:nvPicPr>
        <p:blipFill>
          <a:blip r:embed="rId8"/>
          <a:stretch>
            <a:fillRect/>
          </a:stretch>
        </p:blipFill>
        <p:spPr>
          <a:xfrm>
            <a:off x="1804352" y="39463663"/>
            <a:ext cx="7200000" cy="4320000"/>
          </a:xfrm>
          <a:prstGeom prst="rect">
            <a:avLst/>
          </a:prstGeom>
          <a:noFill/>
          <a:ln w="9525">
            <a:noFill/>
          </a:ln>
        </p:spPr>
      </p:pic>
      <p:pic>
        <p:nvPicPr>
          <p:cNvPr id="38" name="图片 1"/>
          <p:cNvPicPr/>
          <p:nvPr/>
        </p:nvPicPr>
        <p:blipFill>
          <a:blip r:embed="rId9"/>
          <a:stretch>
            <a:fillRect/>
          </a:stretch>
        </p:blipFill>
        <p:spPr>
          <a:xfrm>
            <a:off x="10408920" y="39463663"/>
            <a:ext cx="7200000" cy="4320000"/>
          </a:xfrm>
          <a:prstGeom prst="rect">
            <a:avLst/>
          </a:prstGeom>
          <a:noFill/>
          <a:ln w="9525">
            <a:noFill/>
          </a:ln>
        </p:spPr>
      </p:pic>
      <p:sp>
        <p:nvSpPr>
          <p:cNvPr id="39" name="矩形 38"/>
          <p:cNvSpPr/>
          <p:nvPr/>
        </p:nvSpPr>
        <p:spPr>
          <a:xfrm>
            <a:off x="3277870" y="44030900"/>
            <a:ext cx="4251960" cy="387350"/>
          </a:xfrm>
          <a:prstGeom prst="rect">
            <a:avLst/>
          </a:prstGeom>
        </p:spPr>
        <p:txBody>
          <a:bodyPr wrap="square">
            <a:noAutofit/>
          </a:bodyPr>
          <a:lstStyle/>
          <a:p>
            <a:pPr algn="ctr">
              <a:spcBef>
                <a:spcPts val="600"/>
              </a:spcBef>
              <a:spcAft>
                <a:spcPts val="600"/>
              </a:spcAft>
            </a:pPr>
            <a:r>
              <a:rPr lang="en-US" altLang="zh-CN" sz="2000" b="1" dirty="0">
                <a:solidFill>
                  <a:srgbClr val="000000"/>
                </a:solidFill>
                <a:latin typeface="Times" panose="02020603050405020304" pitchFamily="18" charset="0"/>
                <a:ea typeface="宋体" panose="02010600030101010101" pitchFamily="2" charset="-122"/>
                <a:cs typeface="Times New Roman" panose="02020603050405020304" pitchFamily="18" charset="0"/>
              </a:rPr>
              <a:t>Figure 9. </a:t>
            </a:r>
            <a:r>
              <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rPr>
              <a:t>Same function with PC</a:t>
            </a:r>
            <a:endPar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endParaRPr>
          </a:p>
        </p:txBody>
      </p:sp>
      <p:sp>
        <p:nvSpPr>
          <p:cNvPr id="40" name="矩形 39"/>
          <p:cNvSpPr/>
          <p:nvPr/>
        </p:nvSpPr>
        <p:spPr>
          <a:xfrm>
            <a:off x="11692757" y="44030900"/>
            <a:ext cx="4632325" cy="387350"/>
          </a:xfrm>
          <a:prstGeom prst="rect">
            <a:avLst/>
          </a:prstGeom>
        </p:spPr>
        <p:txBody>
          <a:bodyPr wrap="square">
            <a:noAutofit/>
          </a:bodyPr>
          <a:lstStyle/>
          <a:p>
            <a:pPr algn="ctr">
              <a:spcBef>
                <a:spcPts val="600"/>
              </a:spcBef>
              <a:spcAft>
                <a:spcPts val="600"/>
              </a:spcAft>
            </a:pPr>
            <a:r>
              <a:rPr lang="en-US" altLang="zh-CN" sz="2000" b="1" dirty="0">
                <a:solidFill>
                  <a:srgbClr val="000000"/>
                </a:solidFill>
                <a:latin typeface="Times" panose="02020603050405020304" pitchFamily="18" charset="0"/>
                <a:ea typeface="宋体" panose="02010600030101010101" pitchFamily="2" charset="-122"/>
                <a:cs typeface="Times New Roman" panose="02020603050405020304" pitchFamily="18" charset="0"/>
              </a:rPr>
              <a:t>Figure 10. </a:t>
            </a:r>
            <a:r>
              <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rPr>
              <a:t>Points answer and a daily push</a:t>
            </a:r>
            <a:endParaRPr lang="en-US" altLang="zh-CN" sz="2000" dirty="0">
              <a:solidFill>
                <a:srgbClr val="000000"/>
              </a:solidFill>
              <a:latin typeface="Times"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782362" y="830596"/>
            <a:ext cx="17540281" cy="1631216"/>
          </a:xfrm>
          <a:prstGeom prst="rect">
            <a:avLst/>
          </a:prstGeom>
          <a:noFill/>
        </p:spPr>
        <p:txBody>
          <a:bodyPr wrap="square">
            <a:spAutoFit/>
          </a:bodyPr>
          <a:lstStyle/>
          <a:p>
            <a:pPr algn="ctr" defTabSz="608965" eaLnBrk="0" fontAlgn="base" hangingPunct="0">
              <a:spcBef>
                <a:spcPct val="0"/>
              </a:spcBef>
              <a:spcAft>
                <a:spcPct val="0"/>
              </a:spcAft>
              <a:defRPr/>
            </a:pPr>
            <a:r>
              <a:rPr lang="en-US" altLang="zh-CN" sz="50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Research and application of thermal power centralized control operation training system</a:t>
            </a:r>
            <a:endParaRPr lang="zh-CN" altLang="en-US" sz="50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TRjZjA3NGYzOTk3ZTMyODgzZDdmNDc1ZTFlODJkMDI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6320</Words>
  <Application>WPS 演示</Application>
  <PresentationFormat>自定义</PresentationFormat>
  <Paragraphs>52</Paragraphs>
  <Slides>1</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宋体</vt:lpstr>
      <vt:lpstr>Wingdings</vt:lpstr>
      <vt:lpstr>Times New Roman</vt:lpstr>
      <vt:lpstr>微软雅黑</vt:lpstr>
      <vt:lpstr>Times</vt:lpstr>
      <vt:lpstr>Arial Unicode MS</vt:lpstr>
      <vt:lpstr>等线 Light</vt:lpstr>
      <vt:lpstr>Calibri Light</vt:lpstr>
      <vt:lpstr>等线</vt:lpstr>
      <vt:lpstr>Calibri</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苯刂锥湃裂</cp:lastModifiedBy>
  <cp:revision>67</cp:revision>
  <dcterms:created xsi:type="dcterms:W3CDTF">2020-12-03T03:52:00Z</dcterms:created>
  <dcterms:modified xsi:type="dcterms:W3CDTF">2024-09-27T09:14:52Z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92408A7940354F2296721F0AD55A532D_13</vt:lpwstr>
  </property>
</Properties>
</file>