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48" r:id="rId1"/>
  </p:sldMasterIdLst>
  <p:sldIdLst>
    <p:sldId id="256" r:id="rId3"/>
  </p:sldIdLst>
  <p:sldSz cx="30274895" cy="4280344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94660"/>
  </p:normalViewPr>
  <p:slideViewPr>
    <p:cSldViewPr snapToGrid="0">
      <p:cViewPr>
        <p:scale>
          <a:sx n="33" d="100"/>
          <a:sy n="33" d="100"/>
        </p:scale>
        <p:origin x="15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zh-CN" altLang="en-US"/>
              <a:t>单击此处编辑母版标题样式</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5"/>
            </a:lvl1pPr>
            <a:lvl2pPr marL="1513840" indent="0" algn="ctr">
              <a:buNone/>
              <a:defRPr sz="6620"/>
            </a:lvl2pPr>
            <a:lvl3pPr marL="3027680" indent="0" algn="ctr">
              <a:buNone/>
              <a:defRPr sz="5960"/>
            </a:lvl3pPr>
            <a:lvl4pPr marL="4541520" indent="0" algn="ctr">
              <a:buNone/>
              <a:defRPr sz="5295"/>
            </a:lvl4pPr>
            <a:lvl5pPr marL="6054725" indent="0" algn="ctr">
              <a:buNone/>
              <a:defRPr sz="5295"/>
            </a:lvl5pPr>
            <a:lvl6pPr marL="7568565" indent="0" algn="ctr">
              <a:buNone/>
              <a:defRPr sz="5295"/>
            </a:lvl6pPr>
            <a:lvl7pPr marL="9082405" indent="0" algn="ctr">
              <a:buNone/>
              <a:defRPr sz="5295"/>
            </a:lvl7pPr>
            <a:lvl8pPr marL="10596245" indent="0" algn="ctr">
              <a:buNone/>
              <a:defRPr sz="5295"/>
            </a:lvl8pPr>
            <a:lvl9pPr marL="12110085" indent="0" algn="ctr">
              <a:buNone/>
              <a:defRPr sz="529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zh-CN" altLang="en-US"/>
              <a:t>单击此处编辑母版标题样式</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5">
                <a:solidFill>
                  <a:schemeClr val="tx1"/>
                </a:solidFill>
              </a:defRPr>
            </a:lvl1pPr>
            <a:lvl2pPr marL="1513840" indent="0">
              <a:buNone/>
              <a:defRPr sz="6620">
                <a:solidFill>
                  <a:schemeClr val="tx1">
                    <a:tint val="75000"/>
                  </a:schemeClr>
                </a:solidFill>
              </a:defRPr>
            </a:lvl2pPr>
            <a:lvl3pPr marL="3027680" indent="0">
              <a:buNone/>
              <a:defRPr sz="5960">
                <a:solidFill>
                  <a:schemeClr val="tx1">
                    <a:tint val="75000"/>
                  </a:schemeClr>
                </a:solidFill>
              </a:defRPr>
            </a:lvl3pPr>
            <a:lvl4pPr marL="4541520" indent="0">
              <a:buNone/>
              <a:defRPr sz="5295">
                <a:solidFill>
                  <a:schemeClr val="tx1">
                    <a:tint val="75000"/>
                  </a:schemeClr>
                </a:solidFill>
              </a:defRPr>
            </a:lvl4pPr>
            <a:lvl5pPr marL="6054725" indent="0">
              <a:buNone/>
              <a:defRPr sz="5295">
                <a:solidFill>
                  <a:schemeClr val="tx1">
                    <a:tint val="75000"/>
                  </a:schemeClr>
                </a:solidFill>
              </a:defRPr>
            </a:lvl5pPr>
            <a:lvl6pPr marL="7568565" indent="0">
              <a:buNone/>
              <a:defRPr sz="5295">
                <a:solidFill>
                  <a:schemeClr val="tx1">
                    <a:tint val="75000"/>
                  </a:schemeClr>
                </a:solidFill>
              </a:defRPr>
            </a:lvl6pPr>
            <a:lvl7pPr marL="9082405" indent="0">
              <a:buNone/>
              <a:defRPr sz="5295">
                <a:solidFill>
                  <a:schemeClr val="tx1">
                    <a:tint val="75000"/>
                  </a:schemeClr>
                </a:solidFill>
              </a:defRPr>
            </a:lvl7pPr>
            <a:lvl8pPr marL="10596245" indent="0">
              <a:buNone/>
              <a:defRPr sz="5295">
                <a:solidFill>
                  <a:schemeClr val="tx1">
                    <a:tint val="75000"/>
                  </a:schemeClr>
                </a:solidFill>
              </a:defRPr>
            </a:lvl8pPr>
            <a:lvl9pPr marL="12110085" indent="0">
              <a:buNone/>
              <a:defRPr sz="5295">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3AE95C80-3AFF-4D16-9737-B5EBD27733EA}"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3AE95C80-3AFF-4D16-9737-B5EBD27733EA}"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C6E5B92-BD26-4E2C-A99E-78EF1079A81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5" b="1"/>
            </a:lvl1pPr>
            <a:lvl2pPr marL="1513840" indent="0">
              <a:buNone/>
              <a:defRPr sz="6620" b="1"/>
            </a:lvl2pPr>
            <a:lvl3pPr marL="3027680" indent="0">
              <a:buNone/>
              <a:defRPr sz="5960" b="1"/>
            </a:lvl3pPr>
            <a:lvl4pPr marL="4541520" indent="0">
              <a:buNone/>
              <a:defRPr sz="5295" b="1"/>
            </a:lvl4pPr>
            <a:lvl5pPr marL="6054725" indent="0">
              <a:buNone/>
              <a:defRPr sz="5295" b="1"/>
            </a:lvl5pPr>
            <a:lvl6pPr marL="7568565" indent="0">
              <a:buNone/>
              <a:defRPr sz="5295" b="1"/>
            </a:lvl6pPr>
            <a:lvl7pPr marL="9082405" indent="0">
              <a:buNone/>
              <a:defRPr sz="5295" b="1"/>
            </a:lvl7pPr>
            <a:lvl8pPr marL="10596245" indent="0">
              <a:buNone/>
              <a:defRPr sz="5295" b="1"/>
            </a:lvl8pPr>
            <a:lvl9pPr marL="12110085" indent="0">
              <a:buNone/>
              <a:defRPr sz="5295"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2085368" y="15635264"/>
            <a:ext cx="12807832" cy="22997117"/>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5" b="1"/>
            </a:lvl1pPr>
            <a:lvl2pPr marL="1513840" indent="0">
              <a:buNone/>
              <a:defRPr sz="6620" b="1"/>
            </a:lvl2pPr>
            <a:lvl3pPr marL="3027680" indent="0">
              <a:buNone/>
              <a:defRPr sz="5960" b="1"/>
            </a:lvl3pPr>
            <a:lvl4pPr marL="4541520" indent="0">
              <a:buNone/>
              <a:defRPr sz="5295" b="1"/>
            </a:lvl4pPr>
            <a:lvl5pPr marL="6054725" indent="0">
              <a:buNone/>
              <a:defRPr sz="5295" b="1"/>
            </a:lvl5pPr>
            <a:lvl6pPr marL="7568565" indent="0">
              <a:buNone/>
              <a:defRPr sz="5295" b="1"/>
            </a:lvl6pPr>
            <a:lvl7pPr marL="9082405" indent="0">
              <a:buNone/>
              <a:defRPr sz="5295" b="1"/>
            </a:lvl7pPr>
            <a:lvl8pPr marL="10596245" indent="0">
              <a:buNone/>
              <a:defRPr sz="5295" b="1"/>
            </a:lvl8pPr>
            <a:lvl9pPr marL="12110085" indent="0">
              <a:buNone/>
              <a:defRPr sz="5295"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15326828" y="15635264"/>
            <a:ext cx="12870909" cy="22997117"/>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3AE95C80-3AFF-4D16-9737-B5EBD27733EA}"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9C6E5B92-BD26-4E2C-A99E-78EF1079A81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3AE95C80-3AFF-4D16-9737-B5EBD27733EA}"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9C6E5B92-BD26-4E2C-A99E-78EF1079A81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E95C80-3AFF-4D16-9737-B5EBD27733EA}"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9C6E5B92-BD26-4E2C-A99E-78EF1079A81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zh-CN" altLang="en-US"/>
              <a:t>单击此处编辑母版标题样式</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0"/>
            </a:lvl2pPr>
            <a:lvl3pPr>
              <a:defRPr sz="7945"/>
            </a:lvl3pPr>
            <a:lvl4pPr>
              <a:defRPr sz="6620"/>
            </a:lvl4pPr>
            <a:lvl5pPr>
              <a:defRPr sz="6620"/>
            </a:lvl5pPr>
            <a:lvl6pPr>
              <a:defRPr sz="6620"/>
            </a:lvl6pPr>
            <a:lvl7pPr>
              <a:defRPr sz="6620"/>
            </a:lvl7pPr>
            <a:lvl8pPr>
              <a:defRPr sz="6620"/>
            </a:lvl8pPr>
            <a:lvl9pPr>
              <a:defRPr sz="662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5"/>
            </a:lvl1pPr>
            <a:lvl2pPr marL="1513840" indent="0">
              <a:buNone/>
              <a:defRPr sz="4635"/>
            </a:lvl2pPr>
            <a:lvl3pPr marL="3027680" indent="0">
              <a:buNone/>
              <a:defRPr sz="3975"/>
            </a:lvl3pPr>
            <a:lvl4pPr marL="4541520" indent="0">
              <a:buNone/>
              <a:defRPr sz="3310"/>
            </a:lvl4pPr>
            <a:lvl5pPr marL="6054725" indent="0">
              <a:buNone/>
              <a:defRPr sz="3310"/>
            </a:lvl5pPr>
            <a:lvl6pPr marL="7568565" indent="0">
              <a:buNone/>
              <a:defRPr sz="3310"/>
            </a:lvl6pPr>
            <a:lvl7pPr marL="9082405" indent="0">
              <a:buNone/>
              <a:defRPr sz="3310"/>
            </a:lvl7pPr>
            <a:lvl8pPr marL="10596245" indent="0">
              <a:buNone/>
              <a:defRPr sz="3310"/>
            </a:lvl8pPr>
            <a:lvl9pPr marL="12110085" indent="0">
              <a:buNone/>
              <a:defRPr sz="331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3AE95C80-3AFF-4D16-9737-B5EBD27733EA}"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C6E5B92-BD26-4E2C-A99E-78EF1079A81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840" indent="0">
              <a:buNone/>
              <a:defRPr sz="9270"/>
            </a:lvl2pPr>
            <a:lvl3pPr marL="3027680" indent="0">
              <a:buNone/>
              <a:defRPr sz="7945"/>
            </a:lvl3pPr>
            <a:lvl4pPr marL="4541520" indent="0">
              <a:buNone/>
              <a:defRPr sz="6620"/>
            </a:lvl4pPr>
            <a:lvl5pPr marL="6054725" indent="0">
              <a:buNone/>
              <a:defRPr sz="6620"/>
            </a:lvl5pPr>
            <a:lvl6pPr marL="7568565" indent="0">
              <a:buNone/>
              <a:defRPr sz="6620"/>
            </a:lvl6pPr>
            <a:lvl7pPr marL="9082405" indent="0">
              <a:buNone/>
              <a:defRPr sz="6620"/>
            </a:lvl7pPr>
            <a:lvl8pPr marL="10596245" indent="0">
              <a:buNone/>
              <a:defRPr sz="6620"/>
            </a:lvl8pPr>
            <a:lvl9pPr marL="12110085" indent="0">
              <a:buNone/>
              <a:defRPr sz="6620"/>
            </a:lvl9pPr>
          </a:lstStyle>
          <a:p>
            <a:r>
              <a:rPr lang="zh-CN" altLang="en-US"/>
              <a:t>单击图标添加图片</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5"/>
            </a:lvl1pPr>
            <a:lvl2pPr marL="1513840" indent="0">
              <a:buNone/>
              <a:defRPr sz="4635"/>
            </a:lvl2pPr>
            <a:lvl3pPr marL="3027680" indent="0">
              <a:buNone/>
              <a:defRPr sz="3975"/>
            </a:lvl3pPr>
            <a:lvl4pPr marL="4541520" indent="0">
              <a:buNone/>
              <a:defRPr sz="3310"/>
            </a:lvl4pPr>
            <a:lvl5pPr marL="6054725" indent="0">
              <a:buNone/>
              <a:defRPr sz="3310"/>
            </a:lvl5pPr>
            <a:lvl6pPr marL="7568565" indent="0">
              <a:buNone/>
              <a:defRPr sz="3310"/>
            </a:lvl6pPr>
            <a:lvl7pPr marL="9082405" indent="0">
              <a:buNone/>
              <a:defRPr sz="3310"/>
            </a:lvl7pPr>
            <a:lvl8pPr marL="10596245" indent="0">
              <a:buNone/>
              <a:defRPr sz="3310"/>
            </a:lvl8pPr>
            <a:lvl9pPr marL="12110085" indent="0">
              <a:buNone/>
              <a:defRPr sz="331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3AE95C80-3AFF-4D16-9737-B5EBD27733EA}"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C6E5B92-BD26-4E2C-A99E-78EF1079A81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5">
                <a:solidFill>
                  <a:schemeClr val="tx1">
                    <a:tint val="75000"/>
                  </a:schemeClr>
                </a:solidFill>
              </a:defRPr>
            </a:lvl1pPr>
          </a:lstStyle>
          <a:p>
            <a:fld id="{3AE95C80-3AFF-4D16-9737-B5EBD27733EA}" type="datetimeFigureOut">
              <a:rPr lang="zh-CN" altLang="en-US" smtClean="0"/>
            </a:fld>
            <a:endParaRPr lang="zh-CN" altLang="en-US"/>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5">
                <a:solidFill>
                  <a:schemeClr val="tx1">
                    <a:tint val="75000"/>
                  </a:schemeClr>
                </a:solidFill>
              </a:defRPr>
            </a:lvl1pPr>
          </a:lstStyle>
          <a:p>
            <a:fld id="{9C6E5B92-BD26-4E2C-A99E-78EF1079A81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027680" rtl="0" eaLnBrk="1" latinLnBrk="0" hangingPunct="1">
        <a:lnSpc>
          <a:spcPct val="90000"/>
        </a:lnSpc>
        <a:spcBef>
          <a:spcPct val="0"/>
        </a:spcBef>
        <a:buNone/>
        <a:defRPr sz="14570" kern="1200">
          <a:solidFill>
            <a:schemeClr val="tx1"/>
          </a:solidFill>
          <a:latin typeface="+mj-lt"/>
          <a:ea typeface="+mj-ea"/>
          <a:cs typeface="+mj-cs"/>
        </a:defRPr>
      </a:lvl1pPr>
    </p:titleStyle>
    <p:bodyStyle>
      <a:lvl1pPr marL="756920" indent="-756920" algn="l" defTabSz="3027680" rtl="0" eaLnBrk="1" latinLnBrk="0" hangingPunct="1">
        <a:lnSpc>
          <a:spcPct val="90000"/>
        </a:lnSpc>
        <a:spcBef>
          <a:spcPts val="3310"/>
        </a:spcBef>
        <a:buFont typeface="Arial" panose="020B0604020202020204" pitchFamily="34" charset="0"/>
        <a:buChar char="•"/>
        <a:defRPr sz="9270" kern="1200">
          <a:solidFill>
            <a:schemeClr val="tx1"/>
          </a:solidFill>
          <a:latin typeface="+mn-lt"/>
          <a:ea typeface="+mn-ea"/>
          <a:cs typeface="+mn-cs"/>
        </a:defRPr>
      </a:lvl1pPr>
      <a:lvl2pPr marL="2270760" indent="-756920" algn="l" defTabSz="3027680" rtl="0" eaLnBrk="1" latinLnBrk="0" hangingPunct="1">
        <a:lnSpc>
          <a:spcPct val="90000"/>
        </a:lnSpc>
        <a:spcBef>
          <a:spcPts val="1655"/>
        </a:spcBef>
        <a:buFont typeface="Arial" panose="020B0604020202020204" pitchFamily="34" charset="0"/>
        <a:buChar char="•"/>
        <a:defRPr sz="7945" kern="1200">
          <a:solidFill>
            <a:schemeClr val="tx1"/>
          </a:solidFill>
          <a:latin typeface="+mn-lt"/>
          <a:ea typeface="+mn-ea"/>
          <a:cs typeface="+mn-cs"/>
        </a:defRPr>
      </a:lvl2pPr>
      <a:lvl3pPr marL="3784600" indent="-756920" algn="l" defTabSz="3027680" rtl="0" eaLnBrk="1" latinLnBrk="0" hangingPunct="1">
        <a:lnSpc>
          <a:spcPct val="90000"/>
        </a:lnSpc>
        <a:spcBef>
          <a:spcPts val="1655"/>
        </a:spcBef>
        <a:buFont typeface="Arial" panose="020B0604020202020204" pitchFamily="34" charset="0"/>
        <a:buChar char="•"/>
        <a:defRPr sz="6620" kern="1200">
          <a:solidFill>
            <a:schemeClr val="tx1"/>
          </a:solidFill>
          <a:latin typeface="+mn-lt"/>
          <a:ea typeface="+mn-ea"/>
          <a:cs typeface="+mn-cs"/>
        </a:defRPr>
      </a:lvl3pPr>
      <a:lvl4pPr marL="5297805" indent="-756920" algn="l" defTabSz="3027680"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645" indent="-756920" algn="l" defTabSz="3027680"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485" indent="-756920" algn="l" defTabSz="3027680"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25" indent="-756920" algn="l" defTabSz="3027680"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165" indent="-756920" algn="l" defTabSz="3027680"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7005" indent="-756920" algn="l" defTabSz="3027680"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680" rtl="0" eaLnBrk="1" latinLnBrk="0" hangingPunct="1">
        <a:defRPr sz="5960" kern="1200">
          <a:solidFill>
            <a:schemeClr val="tx1"/>
          </a:solidFill>
          <a:latin typeface="+mn-lt"/>
          <a:ea typeface="+mn-ea"/>
          <a:cs typeface="+mn-cs"/>
        </a:defRPr>
      </a:lvl1pPr>
      <a:lvl2pPr marL="1513840" algn="l" defTabSz="3027680" rtl="0" eaLnBrk="1" latinLnBrk="0" hangingPunct="1">
        <a:defRPr sz="5960" kern="1200">
          <a:solidFill>
            <a:schemeClr val="tx1"/>
          </a:solidFill>
          <a:latin typeface="+mn-lt"/>
          <a:ea typeface="+mn-ea"/>
          <a:cs typeface="+mn-cs"/>
        </a:defRPr>
      </a:lvl2pPr>
      <a:lvl3pPr marL="3027680" algn="l" defTabSz="3027680" rtl="0" eaLnBrk="1" latinLnBrk="0" hangingPunct="1">
        <a:defRPr sz="5960" kern="1200">
          <a:solidFill>
            <a:schemeClr val="tx1"/>
          </a:solidFill>
          <a:latin typeface="+mn-lt"/>
          <a:ea typeface="+mn-ea"/>
          <a:cs typeface="+mn-cs"/>
        </a:defRPr>
      </a:lvl3pPr>
      <a:lvl4pPr marL="4541520" algn="l" defTabSz="3027680" rtl="0" eaLnBrk="1" latinLnBrk="0" hangingPunct="1">
        <a:defRPr sz="5960" kern="1200">
          <a:solidFill>
            <a:schemeClr val="tx1"/>
          </a:solidFill>
          <a:latin typeface="+mn-lt"/>
          <a:ea typeface="+mn-ea"/>
          <a:cs typeface="+mn-cs"/>
        </a:defRPr>
      </a:lvl4pPr>
      <a:lvl5pPr marL="6054725" algn="l" defTabSz="3027680" rtl="0" eaLnBrk="1" latinLnBrk="0" hangingPunct="1">
        <a:defRPr sz="5960" kern="1200">
          <a:solidFill>
            <a:schemeClr val="tx1"/>
          </a:solidFill>
          <a:latin typeface="+mn-lt"/>
          <a:ea typeface="+mn-ea"/>
          <a:cs typeface="+mn-cs"/>
        </a:defRPr>
      </a:lvl5pPr>
      <a:lvl6pPr marL="7568565" algn="l" defTabSz="3027680" rtl="0" eaLnBrk="1" latinLnBrk="0" hangingPunct="1">
        <a:defRPr sz="5960" kern="1200">
          <a:solidFill>
            <a:schemeClr val="tx1"/>
          </a:solidFill>
          <a:latin typeface="+mn-lt"/>
          <a:ea typeface="+mn-ea"/>
          <a:cs typeface="+mn-cs"/>
        </a:defRPr>
      </a:lvl6pPr>
      <a:lvl7pPr marL="9082405" algn="l" defTabSz="3027680" rtl="0" eaLnBrk="1" latinLnBrk="0" hangingPunct="1">
        <a:defRPr sz="5960" kern="1200">
          <a:solidFill>
            <a:schemeClr val="tx1"/>
          </a:solidFill>
          <a:latin typeface="+mn-lt"/>
          <a:ea typeface="+mn-ea"/>
          <a:cs typeface="+mn-cs"/>
        </a:defRPr>
      </a:lvl7pPr>
      <a:lvl8pPr marL="10596245" algn="l" defTabSz="3027680" rtl="0" eaLnBrk="1" latinLnBrk="0" hangingPunct="1">
        <a:defRPr sz="5960" kern="1200">
          <a:solidFill>
            <a:schemeClr val="tx1"/>
          </a:solidFill>
          <a:latin typeface="+mn-lt"/>
          <a:ea typeface="+mn-ea"/>
          <a:cs typeface="+mn-cs"/>
        </a:defRPr>
      </a:lvl8pPr>
      <a:lvl9pPr marL="12110085" algn="l" defTabSz="3027680"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003348" y="635956"/>
            <a:ext cx="20311063" cy="2148216"/>
          </a:xfrm>
        </p:spPr>
        <p:txBody>
          <a:bodyPr>
            <a:noAutofit/>
          </a:bodyPr>
          <a:lstStyle/>
          <a:p>
            <a:r>
              <a:rPr lang="en-US" altLang="zh-CN" sz="6600" dirty="0">
                <a:latin typeface="Palatino Linotype" panose="02040502050505030304" pitchFamily="18" charset="0"/>
              </a:rPr>
              <a:t> Boolean Logic Operations based on Four-terminal Magnetic Tunnel Junction for Computing in Memory</a:t>
            </a:r>
            <a:endParaRPr lang="zh-CN" altLang="en-US" sz="10300" dirty="0"/>
          </a:p>
        </p:txBody>
      </p:sp>
      <p:sp>
        <p:nvSpPr>
          <p:cNvPr id="4" name="矩形 3"/>
          <p:cNvSpPr/>
          <p:nvPr/>
        </p:nvSpPr>
        <p:spPr>
          <a:xfrm>
            <a:off x="23338157" y="1143787"/>
            <a:ext cx="5400130" cy="21482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圆角 4"/>
          <p:cNvSpPr/>
          <p:nvPr/>
        </p:nvSpPr>
        <p:spPr>
          <a:xfrm>
            <a:off x="1698171" y="3986733"/>
            <a:ext cx="7968343" cy="269399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8" name="矩形 7"/>
          <p:cNvSpPr/>
          <p:nvPr/>
        </p:nvSpPr>
        <p:spPr>
          <a:xfrm>
            <a:off x="10611531" y="3986733"/>
            <a:ext cx="18126756" cy="269399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0" name="文本框 9"/>
          <p:cNvSpPr txBox="1"/>
          <p:nvPr/>
        </p:nvSpPr>
        <p:spPr>
          <a:xfrm>
            <a:off x="10611531" y="4160582"/>
            <a:ext cx="17658669" cy="2062103"/>
          </a:xfrm>
          <a:prstGeom prst="rect">
            <a:avLst/>
          </a:prstGeom>
          <a:noFill/>
        </p:spPr>
        <p:txBody>
          <a:bodyPr wrap="square" rtlCol="0">
            <a:spAutoFit/>
          </a:bodyPr>
          <a:lstStyle/>
          <a:p>
            <a:pPr algn="ctr"/>
            <a:r>
              <a:rPr lang="en-US" altLang="zh-CN" sz="3200" dirty="0">
                <a:latin typeface="Palatino Linotype" panose="02040502050505030304" pitchFamily="18" charset="0"/>
              </a:rPr>
              <a:t>Hui </a:t>
            </a:r>
            <a:r>
              <a:rPr lang="en-US" altLang="zh-CN" sz="3200" dirty="0" err="1">
                <a:latin typeface="Palatino Linotype" panose="02040502050505030304" pitchFamily="18" charset="0"/>
              </a:rPr>
              <a:t>Jin</a:t>
            </a:r>
            <a:r>
              <a:rPr lang="en-US" altLang="zh-CN" sz="3200" dirty="0">
                <a:latin typeface="Palatino Linotype" panose="02040502050505030304" pitchFamily="18" charset="0"/>
              </a:rPr>
              <a:t>, </a:t>
            </a:r>
            <a:r>
              <a:rPr lang="en-US" altLang="zh-CN" sz="3200" dirty="0" err="1">
                <a:latin typeface="Palatino Linotype" panose="02040502050505030304" pitchFamily="18" charset="0"/>
              </a:rPr>
              <a:t>Sijia</a:t>
            </a:r>
            <a:r>
              <a:rPr lang="en-US" altLang="zh-CN" sz="3200" dirty="0">
                <a:latin typeface="Palatino Linotype" panose="02040502050505030304" pitchFamily="18" charset="0"/>
              </a:rPr>
              <a:t> Liu, </a:t>
            </a:r>
            <a:r>
              <a:rPr lang="en-US" altLang="zh-CN" sz="3200" dirty="0" err="1">
                <a:latin typeface="Palatino Linotype" panose="02040502050505030304" pitchFamily="18" charset="0"/>
              </a:rPr>
              <a:t>Xiaoyang</a:t>
            </a:r>
            <a:r>
              <a:rPr lang="en-US" altLang="zh-CN" sz="3200" dirty="0">
                <a:latin typeface="Palatino Linotype" panose="02040502050505030304" pitchFamily="18" charset="0"/>
              </a:rPr>
              <a:t> Xu, </a:t>
            </a:r>
            <a:r>
              <a:rPr lang="en-US" altLang="zh-CN" sz="3200" dirty="0" err="1">
                <a:latin typeface="Palatino Linotype" panose="02040502050505030304" pitchFamily="18" charset="0"/>
              </a:rPr>
              <a:t>Siyu</a:t>
            </a:r>
            <a:r>
              <a:rPr lang="en-US" altLang="zh-CN" sz="3200" dirty="0">
                <a:latin typeface="Palatino Linotype" panose="02040502050505030304" pitchFamily="18" charset="0"/>
              </a:rPr>
              <a:t> Chen, </a:t>
            </a:r>
            <a:r>
              <a:rPr lang="en-US" altLang="zh-CN" sz="3200" dirty="0" err="1">
                <a:latin typeface="Palatino Linotype" panose="02040502050505030304" pitchFamily="18" charset="0"/>
              </a:rPr>
              <a:t>Jiaqing</a:t>
            </a:r>
            <a:r>
              <a:rPr lang="en-US" altLang="zh-CN" sz="3200" dirty="0">
                <a:latin typeface="Palatino Linotype" panose="02040502050505030304" pitchFamily="18" charset="0"/>
              </a:rPr>
              <a:t> Li, </a:t>
            </a:r>
            <a:r>
              <a:rPr lang="en-US" altLang="zh-CN" sz="3200" dirty="0" err="1">
                <a:latin typeface="Palatino Linotype" panose="02040502050505030304" pitchFamily="18" charset="0"/>
              </a:rPr>
              <a:t>Zhaohao</a:t>
            </a:r>
            <a:r>
              <a:rPr lang="en-US" altLang="zh-CN" sz="3200" dirty="0">
                <a:latin typeface="Palatino Linotype" panose="02040502050505030304" pitchFamily="18" charset="0"/>
              </a:rPr>
              <a:t> </a:t>
            </a:r>
            <a:r>
              <a:rPr lang="en-US" altLang="zh-CN" sz="3200" dirty="0" err="1">
                <a:latin typeface="Palatino Linotype" panose="02040502050505030304" pitchFamily="18" charset="0"/>
              </a:rPr>
              <a:t>Wang,Youguang</a:t>
            </a:r>
            <a:r>
              <a:rPr lang="en-US" altLang="zh-CN" sz="3200" dirty="0">
                <a:latin typeface="Palatino Linotype" panose="02040502050505030304" pitchFamily="18" charset="0"/>
              </a:rPr>
              <a:t> Zhang, Bi Wang</a:t>
            </a:r>
            <a:endParaRPr lang="en-US" altLang="zh-CN" sz="3200" dirty="0">
              <a:latin typeface="Palatino Linotype" panose="02040502050505030304" pitchFamily="18" charset="0"/>
            </a:endParaRPr>
          </a:p>
          <a:p>
            <a:pPr algn="ctr"/>
            <a:r>
              <a:rPr lang="en-US" altLang="zh-CN" sz="3200" dirty="0">
                <a:latin typeface="Palatino Linotype" panose="02040502050505030304" pitchFamily="18" charset="0"/>
              </a:rPr>
              <a:t>School </a:t>
            </a:r>
            <a:r>
              <a:rPr lang="en-US" altLang="zh-CN" sz="3200" dirty="0" err="1">
                <a:latin typeface="Palatino Linotype" panose="02040502050505030304" pitchFamily="18" charset="0"/>
              </a:rPr>
              <a:t>ofElectronics</a:t>
            </a:r>
            <a:r>
              <a:rPr lang="en-US" altLang="zh-CN" sz="3200" dirty="0">
                <a:latin typeface="Palatino Linotype" panose="02040502050505030304" pitchFamily="18" charset="0"/>
              </a:rPr>
              <a:t> and Information Engineering &amp; School </a:t>
            </a:r>
            <a:r>
              <a:rPr lang="en-US" altLang="zh-CN" sz="3200" dirty="0" err="1">
                <a:latin typeface="Palatino Linotype" panose="02040502050505030304" pitchFamily="18" charset="0"/>
              </a:rPr>
              <a:t>ofIntegrated</a:t>
            </a:r>
            <a:r>
              <a:rPr lang="en-US" altLang="zh-CN" sz="3200" dirty="0">
                <a:latin typeface="Palatino Linotype" panose="02040502050505030304" pitchFamily="18" charset="0"/>
              </a:rPr>
              <a:t> Circuit </a:t>
            </a:r>
            <a:r>
              <a:rPr lang="en-US" altLang="zh-CN" sz="3200" dirty="0" err="1">
                <a:latin typeface="Palatino Linotype" panose="02040502050505030304" pitchFamily="18" charset="0"/>
              </a:rPr>
              <a:t>Scienceand</a:t>
            </a:r>
            <a:r>
              <a:rPr lang="en-US" altLang="zh-CN" sz="3200" dirty="0">
                <a:latin typeface="Palatino Linotype" panose="02040502050505030304" pitchFamily="18" charset="0"/>
              </a:rPr>
              <a:t> </a:t>
            </a:r>
            <a:r>
              <a:rPr lang="en-US" altLang="zh-CN" sz="3200" dirty="0" err="1">
                <a:latin typeface="Palatino Linotype" panose="02040502050505030304" pitchFamily="18" charset="0"/>
              </a:rPr>
              <a:t>Engineering,Beihang</a:t>
            </a:r>
            <a:r>
              <a:rPr lang="en-US" altLang="zh-CN" sz="3200" dirty="0">
                <a:latin typeface="Palatino Linotype" panose="02040502050505030304" pitchFamily="18" charset="0"/>
              </a:rPr>
              <a:t> University, Beijing 100l9l, China</a:t>
            </a:r>
            <a:endParaRPr lang="en-US" altLang="zh-CN" sz="3200" dirty="0">
              <a:latin typeface="Palatino Linotype" panose="02040502050505030304" pitchFamily="18" charset="0"/>
            </a:endParaRPr>
          </a:p>
          <a:p>
            <a:pPr algn="ctr"/>
            <a:r>
              <a:rPr lang="en-US" altLang="zh-CN" sz="3200" dirty="0">
                <a:latin typeface="Palatino Linotype" panose="02040502050505030304" pitchFamily="18" charset="0"/>
              </a:rPr>
              <a:t>Beijing Institute </a:t>
            </a:r>
            <a:r>
              <a:rPr lang="en-US" altLang="zh-CN" sz="3200" dirty="0" err="1">
                <a:latin typeface="Palatino Linotype" panose="02040502050505030304" pitchFamily="18" charset="0"/>
              </a:rPr>
              <a:t>ofRemote</a:t>
            </a:r>
            <a:r>
              <a:rPr lang="en-US" altLang="zh-CN" sz="3200" dirty="0">
                <a:latin typeface="Palatino Linotype" panose="02040502050505030304" pitchFamily="18" charset="0"/>
              </a:rPr>
              <a:t> Sensing Equipment, 100089,China</a:t>
            </a:r>
            <a:endParaRPr lang="en-US" altLang="zh-CN" sz="3200" dirty="0">
              <a:latin typeface="Palatino Linotype" panose="02040502050505030304" pitchFamily="18" charset="0"/>
            </a:endParaRPr>
          </a:p>
        </p:txBody>
      </p:sp>
      <p:sp>
        <p:nvSpPr>
          <p:cNvPr id="11" name="矩形 10"/>
          <p:cNvSpPr/>
          <p:nvPr/>
        </p:nvSpPr>
        <p:spPr>
          <a:xfrm>
            <a:off x="1698171" y="7217228"/>
            <a:ext cx="13439435" cy="341593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2" name="矩形 11"/>
          <p:cNvSpPr/>
          <p:nvPr/>
        </p:nvSpPr>
        <p:spPr>
          <a:xfrm>
            <a:off x="15298852" y="7217228"/>
            <a:ext cx="13439435" cy="341593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13" name="矩形 12"/>
          <p:cNvSpPr/>
          <p:nvPr/>
        </p:nvSpPr>
        <p:spPr>
          <a:xfrm>
            <a:off x="4147457" y="7242891"/>
            <a:ext cx="10926875" cy="1665515"/>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矩形 13"/>
          <p:cNvSpPr/>
          <p:nvPr/>
        </p:nvSpPr>
        <p:spPr>
          <a:xfrm>
            <a:off x="4222465" y="20733235"/>
            <a:ext cx="10926875" cy="1665515"/>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矩形 14"/>
          <p:cNvSpPr/>
          <p:nvPr/>
        </p:nvSpPr>
        <p:spPr>
          <a:xfrm>
            <a:off x="15335931" y="13892506"/>
            <a:ext cx="10926875" cy="1665515"/>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矩形 15"/>
          <p:cNvSpPr/>
          <p:nvPr/>
        </p:nvSpPr>
        <p:spPr>
          <a:xfrm>
            <a:off x="15298852" y="34386746"/>
            <a:ext cx="10926875" cy="1665515"/>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文本框 16"/>
          <p:cNvSpPr txBox="1"/>
          <p:nvPr/>
        </p:nvSpPr>
        <p:spPr>
          <a:xfrm>
            <a:off x="6939643" y="7510878"/>
            <a:ext cx="7021286" cy="1129540"/>
          </a:xfrm>
          <a:prstGeom prst="rect">
            <a:avLst/>
          </a:prstGeom>
          <a:noFill/>
        </p:spPr>
        <p:txBody>
          <a:bodyPr wrap="square" rtlCol="0">
            <a:spAutoFit/>
          </a:bodyPr>
          <a:lstStyle/>
          <a:p>
            <a:r>
              <a:rPr lang="en-US" altLang="zh-CN" sz="6740" b="1" dirty="0">
                <a:solidFill>
                  <a:schemeClr val="bg1"/>
                </a:solidFill>
                <a:latin typeface="Palatino Linotype" panose="02040502050505030304" pitchFamily="18" charset="0"/>
              </a:rPr>
              <a:t>Introduction</a:t>
            </a:r>
            <a:endParaRPr lang="en-US" sz="6740" b="1" dirty="0">
              <a:solidFill>
                <a:schemeClr val="bg1"/>
              </a:solidFill>
              <a:latin typeface="Palatino Linotype" panose="02040502050505030304" pitchFamily="18" charset="0"/>
            </a:endParaRPr>
          </a:p>
        </p:txBody>
      </p:sp>
      <p:sp>
        <p:nvSpPr>
          <p:cNvPr id="18" name="文本框 17"/>
          <p:cNvSpPr txBox="1"/>
          <p:nvPr/>
        </p:nvSpPr>
        <p:spPr>
          <a:xfrm>
            <a:off x="3938246" y="9771541"/>
            <a:ext cx="10956472" cy="9941183"/>
          </a:xfrm>
          <a:prstGeom prst="rect">
            <a:avLst/>
          </a:prstGeom>
          <a:noFill/>
        </p:spPr>
        <p:txBody>
          <a:bodyPr wrap="square" rtlCol="0">
            <a:spAutoFit/>
          </a:bodyPr>
          <a:lstStyle/>
          <a:p>
            <a:r>
              <a:rPr lang="en-US" altLang="zh-CN" sz="3200" dirty="0">
                <a:latin typeface="Palatino Linotype" panose="02040502050505030304" pitchFamily="18" charset="0"/>
              </a:rPr>
              <a:t>The Von Neumann architecture urgently needs to overcome the bottleneck of the storage wall issue, which can be effectively addressed by the emerging Magnetic Random Access Memory (MRAM) due to its high speed, non-volatility, low power consumption, high integration, durability, and compatibility with CMOS.  This makes magnetic storage an optimal solution for overcoming the bottleneck of the Von Neumann architecture.  However, pure magnetic storage devices for storage and computation are not yet available.  Therefore, the optimization of novel MRAM structures has become a new choice for future computing in memory.  This paper proposes a four-terminal magnetic tunnel junction (MTJ) device structure basic principle of Spin-Orbit Torque (SOT) , which has </a:t>
            </a:r>
            <a:r>
              <a:rPr lang="en-US" altLang="zh-CN" sz="3200" dirty="0" err="1">
                <a:latin typeface="Palatino Linotype" panose="02040502050505030304" pitchFamily="18" charset="0"/>
              </a:rPr>
              <a:t>muti</a:t>
            </a:r>
            <a:r>
              <a:rPr lang="en-US" altLang="zh-CN" sz="3200" dirty="0">
                <a:latin typeface="Palatino Linotype" panose="02040502050505030304" pitchFamily="18" charset="0"/>
              </a:rPr>
              <a:t>-bit and capable of performing logical operations such as AND, OR, and XOR with ultra-high computational efficiency.  The proposed device structure is verified to perform Boolean logic operations in one cycle by Cadence simulation, which providing a new method for in-memory computing in our solution</a:t>
            </a:r>
            <a:endParaRPr lang="en-US" sz="1000" dirty="0"/>
          </a:p>
        </p:txBody>
      </p:sp>
      <p:sp>
        <p:nvSpPr>
          <p:cNvPr id="19" name="文本框 18"/>
          <p:cNvSpPr txBox="1"/>
          <p:nvPr/>
        </p:nvSpPr>
        <p:spPr>
          <a:xfrm>
            <a:off x="6939643" y="21106909"/>
            <a:ext cx="7021286" cy="1129540"/>
          </a:xfrm>
          <a:prstGeom prst="rect">
            <a:avLst/>
          </a:prstGeom>
          <a:noFill/>
        </p:spPr>
        <p:txBody>
          <a:bodyPr wrap="square" rtlCol="0">
            <a:spAutoFit/>
          </a:bodyPr>
          <a:lstStyle/>
          <a:p>
            <a:r>
              <a:rPr lang="en-US" altLang="zh-CN" sz="6740" b="1" dirty="0">
                <a:solidFill>
                  <a:schemeClr val="bg1"/>
                </a:solidFill>
                <a:latin typeface="Palatino Linotype" panose="02040502050505030304" pitchFamily="18" charset="0"/>
              </a:rPr>
              <a:t>Methods</a:t>
            </a:r>
            <a:endParaRPr lang="en-US" sz="6740" b="1" dirty="0">
              <a:solidFill>
                <a:schemeClr val="bg1"/>
              </a:solidFill>
              <a:latin typeface="Palatino Linotype" panose="02040502050505030304" pitchFamily="18" charset="0"/>
            </a:endParaRPr>
          </a:p>
        </p:txBody>
      </p:sp>
      <p:sp>
        <p:nvSpPr>
          <p:cNvPr id="20" name="文本框 19"/>
          <p:cNvSpPr txBox="1"/>
          <p:nvPr/>
        </p:nvSpPr>
        <p:spPr>
          <a:xfrm>
            <a:off x="3938246" y="23415739"/>
            <a:ext cx="10956472" cy="17481709"/>
          </a:xfrm>
          <a:prstGeom prst="rect">
            <a:avLst/>
          </a:prstGeom>
          <a:noFill/>
        </p:spPr>
        <p:txBody>
          <a:bodyPr wrap="square" rtlCol="0">
            <a:spAutoFit/>
          </a:bodyPr>
          <a:lstStyle/>
          <a:p>
            <a:pPr marL="474345" indent="-474345">
              <a:buFont typeface="Wingdings" panose="05000000000000000000" pitchFamily="2" charset="2"/>
              <a:buChar char="Ø"/>
            </a:pPr>
            <a:r>
              <a:rPr lang="en-US" altLang="zh-CN" sz="3200" dirty="0"/>
              <a:t>The magnetization directions of FL1 and FL2 are controlled by the direction of the write current from the bottom and top electrodes, respectively. For each side of the MTJ device, when the free layer is in a parallel alignment with the fixed layer, the device is in a low-resistance state; when the free layer is in an antiparallel alignment with the fixed layer, the device is in a high-resistance state.</a:t>
            </a:r>
            <a:endParaRPr lang="en-US" altLang="zh-CN" sz="3200" dirty="0"/>
          </a:p>
          <a:p>
            <a:pPr marL="474345" indent="-474345">
              <a:buFont typeface="Wingdings" panose="05000000000000000000" pitchFamily="2" charset="2"/>
              <a:buChar char="Ø"/>
            </a:pPr>
            <a:r>
              <a:rPr lang="en-US" altLang="zh-CN" sz="3200" dirty="0"/>
              <a:t>The two stable resistance states commonly found in MTJ structures, namely the low-resistance state and high-resistance state, have been widely proven and applied. In order to demonstrate that the proposed structure can achieve stable states beyond the low-resistance and high-resistance states, we conducted circuit-level simulations, and the results are summarized below.</a:t>
            </a:r>
            <a:endParaRPr lang="en-US" altLang="zh-CN" sz="3200" dirty="0"/>
          </a:p>
          <a:p>
            <a:pPr marL="474345" indent="-474345">
              <a:buFont typeface="Wingdings" panose="05000000000000000000" pitchFamily="2" charset="2"/>
              <a:buChar char="Ø"/>
            </a:pPr>
            <a:r>
              <a:rPr lang="en-US" altLang="zh-CN" sz="3200" dirty="0" err="1"/>
              <a:t>Tmx</a:t>
            </a:r>
            <a:r>
              <a:rPr lang="en-US" altLang="zh-CN" sz="3200" dirty="0"/>
              <a:t> in the figure represents a virtual terminal reserved by the Verilog-A model of the device. By measuring the value of </a:t>
            </a:r>
            <a:r>
              <a:rPr lang="en-US" altLang="zh-CN" sz="3200" dirty="0" err="1"/>
              <a:t>Tmx</a:t>
            </a:r>
            <a:r>
              <a:rPr lang="en-US" altLang="zh-CN" sz="3200" dirty="0"/>
              <a:t>, the device can be determined to be in a high-resistance state or a low-resistance state. When </a:t>
            </a:r>
            <a:r>
              <a:rPr lang="en-US" altLang="zh-CN" sz="3200" dirty="0" err="1"/>
              <a:t>Tmx</a:t>
            </a:r>
            <a:r>
              <a:rPr lang="en-US" altLang="zh-CN" sz="3200" dirty="0"/>
              <a:t>=1, the free layer is in parallel alignment with the reference layer, indicating that the device is in a low-resistance state; when </a:t>
            </a:r>
            <a:r>
              <a:rPr lang="en-US" altLang="zh-CN" sz="3200" dirty="0" err="1"/>
              <a:t>Tmx</a:t>
            </a:r>
            <a:r>
              <a:rPr lang="en-US" altLang="zh-CN" sz="3200" dirty="0"/>
              <a:t>=-1, the free layer is in an antiparallel state with the reference layer, indicating that the device is in a high-resistance state. </a:t>
            </a:r>
            <a:r>
              <a:rPr lang="en-US" altLang="zh-CN" sz="3200" dirty="0" err="1"/>
              <a:t>Rall</a:t>
            </a:r>
            <a:r>
              <a:rPr lang="en-US" altLang="zh-CN" sz="3200" dirty="0"/>
              <a:t> represents the overall resistance value of the device. Analysis of the simulation waveforms reveals that the resistance value is 4.822kΩ when the device is in the low-resistance state, 6.206kΩ when in the intermediate state, and 7.5683kΩ when in the high-resistance state. </a:t>
            </a:r>
            <a:endParaRPr lang="en-US" altLang="zh-CN" sz="3200" dirty="0"/>
          </a:p>
          <a:p>
            <a:pPr marL="474345" indent="-474345">
              <a:buFont typeface="Wingdings" panose="05000000000000000000" pitchFamily="2" charset="2"/>
              <a:buChar char="Ø"/>
            </a:pPr>
            <a:r>
              <a:rPr lang="en-US" altLang="zh-CN" sz="3200" dirty="0"/>
              <a:t>The Tunnel Magnetoresistance Ratio (TMR) between the two resistance states is defined as TMR=(R2-R1)/R1, where R1 and R2 correspond to the two different resistance states of the device. For the proposed multi-resistance MRAM storage unit structure in this paper, TMR1=28.70% for the intermediate state and low-resistance state, and TMR2=21.95% for the high-resistance state and intermediate state.</a:t>
            </a:r>
            <a:endParaRPr lang="en-US" sz="1000" dirty="0"/>
          </a:p>
        </p:txBody>
      </p:sp>
      <p:sp>
        <p:nvSpPr>
          <p:cNvPr id="21" name="文本框 20"/>
          <p:cNvSpPr txBox="1"/>
          <p:nvPr/>
        </p:nvSpPr>
        <p:spPr>
          <a:xfrm>
            <a:off x="17215757" y="14171265"/>
            <a:ext cx="7625443" cy="1107996"/>
          </a:xfrm>
          <a:prstGeom prst="rect">
            <a:avLst/>
          </a:prstGeom>
          <a:noFill/>
        </p:spPr>
        <p:txBody>
          <a:bodyPr wrap="square" rtlCol="0">
            <a:spAutoFit/>
          </a:bodyPr>
          <a:lstStyle/>
          <a:p>
            <a:r>
              <a:rPr lang="en-US" altLang="zh-CN" sz="6600" b="1" dirty="0">
                <a:solidFill>
                  <a:srgbClr val="F8F8F8"/>
                </a:solidFill>
                <a:latin typeface="Palatino Linotype" panose="02040502050505030304" pitchFamily="18" charset="0"/>
                <a:ea typeface="MS PGothic" panose="020B0600070205080204" pitchFamily="34" charset="-128"/>
              </a:rPr>
              <a:t>Graphics / Images</a:t>
            </a:r>
            <a:endParaRPr lang="en-US" altLang="zh-CN" sz="6600" b="1" dirty="0">
              <a:solidFill>
                <a:srgbClr val="F8F8F8"/>
              </a:solidFill>
              <a:latin typeface="Palatino Linotype" panose="02040502050505030304" pitchFamily="18" charset="0"/>
              <a:ea typeface="MS PGothic" panose="020B0600070205080204" pitchFamily="34" charset="-128"/>
            </a:endParaRPr>
          </a:p>
        </p:txBody>
      </p:sp>
      <p:sp>
        <p:nvSpPr>
          <p:cNvPr id="23" name="文本框 22"/>
          <p:cNvSpPr txBox="1"/>
          <p:nvPr/>
        </p:nvSpPr>
        <p:spPr>
          <a:xfrm>
            <a:off x="18205847" y="34665505"/>
            <a:ext cx="7625443" cy="1107996"/>
          </a:xfrm>
          <a:prstGeom prst="rect">
            <a:avLst/>
          </a:prstGeom>
          <a:noFill/>
        </p:spPr>
        <p:txBody>
          <a:bodyPr wrap="square" rtlCol="0">
            <a:spAutoFit/>
          </a:bodyPr>
          <a:lstStyle/>
          <a:p>
            <a:r>
              <a:rPr lang="en-US" altLang="zh-CN" sz="6600" b="1" dirty="0">
                <a:solidFill>
                  <a:srgbClr val="F8F8F8"/>
                </a:solidFill>
                <a:latin typeface="Palatino Linotype" panose="02040502050505030304" pitchFamily="18" charset="0"/>
                <a:ea typeface="MS PGothic" panose="020B0600070205080204" pitchFamily="34" charset="-128"/>
              </a:rPr>
              <a:t>Conclusions</a:t>
            </a:r>
            <a:endParaRPr lang="en-US" altLang="zh-CN" sz="6600" b="1" dirty="0">
              <a:solidFill>
                <a:srgbClr val="F8F8F8"/>
              </a:solidFill>
              <a:latin typeface="Palatino Linotype" panose="02040502050505030304" pitchFamily="18" charset="0"/>
              <a:ea typeface="MS PGothic" panose="020B0600070205080204" pitchFamily="34" charset="-128"/>
            </a:endParaRPr>
          </a:p>
        </p:txBody>
      </p:sp>
      <p:sp>
        <p:nvSpPr>
          <p:cNvPr id="24" name="文本框 23"/>
          <p:cNvSpPr txBox="1"/>
          <p:nvPr/>
        </p:nvSpPr>
        <p:spPr>
          <a:xfrm>
            <a:off x="16193350" y="36689016"/>
            <a:ext cx="10956472" cy="4031873"/>
          </a:xfrm>
          <a:prstGeom prst="rect">
            <a:avLst/>
          </a:prstGeom>
          <a:noFill/>
        </p:spPr>
        <p:txBody>
          <a:bodyPr wrap="square" rtlCol="0">
            <a:spAutoFit/>
          </a:bodyPr>
          <a:lstStyle/>
          <a:p>
            <a:r>
              <a:rPr lang="en-US" altLang="zh-CN" sz="3200" dirty="0">
                <a:latin typeface="Palatino Linotype" panose="02040502050505030304" pitchFamily="18" charset="0"/>
              </a:rPr>
              <a:t>This paper presents a multi-bit storage and computing device based on a four-terminal SOT-MTJ, which effectively increases storage density while maintaining the original SOT-MRAM process steps. The four-terminal SOT device enables the completion of 16 kinds of Boolean logic operations in one-step operation, effectively reducing computation time and power consumption, thus achieving true in-memory computing.</a:t>
            </a:r>
            <a:endParaRPr lang="en-US" altLang="zh-CN" sz="3200" dirty="0">
              <a:latin typeface="Palatino Linotype" panose="02040502050505030304" pitchFamily="18" charset="0"/>
            </a:endParaRPr>
          </a:p>
        </p:txBody>
      </p:sp>
      <p:sp>
        <p:nvSpPr>
          <p:cNvPr id="25" name="文本框 24"/>
          <p:cNvSpPr txBox="1"/>
          <p:nvPr/>
        </p:nvSpPr>
        <p:spPr>
          <a:xfrm>
            <a:off x="23481665" y="1596390"/>
            <a:ext cx="5400040" cy="1268095"/>
          </a:xfrm>
          <a:prstGeom prst="rect">
            <a:avLst/>
          </a:prstGeom>
          <a:noFill/>
        </p:spPr>
        <p:txBody>
          <a:bodyPr wrap="square" rtlCol="0">
            <a:noAutofit/>
          </a:bodyPr>
          <a:lstStyle/>
          <a:p>
            <a:r>
              <a:rPr lang="en-US" altLang="zh-CN" sz="6600"/>
              <a:t>AMMCS2024</a:t>
            </a:r>
            <a:endParaRPr lang="en-US" altLang="zh-CN" sz="6600"/>
          </a:p>
        </p:txBody>
      </p:sp>
      <p:graphicFrame>
        <p:nvGraphicFramePr>
          <p:cNvPr id="29" name="表格 28"/>
          <p:cNvGraphicFramePr>
            <a:graphicFrameLocks noGrp="1"/>
          </p:cNvGraphicFramePr>
          <p:nvPr/>
        </p:nvGraphicFramePr>
        <p:xfrm>
          <a:off x="15422279" y="21774015"/>
          <a:ext cx="12847921" cy="4932990"/>
        </p:xfrm>
        <a:graphic>
          <a:graphicData uri="http://schemas.openxmlformats.org/drawingml/2006/table">
            <a:tbl>
              <a:tblPr firstRow="1" firstCol="1" bandRow="1"/>
              <a:tblGrid>
                <a:gridCol w="790550"/>
                <a:gridCol w="731554"/>
                <a:gridCol w="731554"/>
                <a:gridCol w="920343"/>
                <a:gridCol w="920343"/>
                <a:gridCol w="1314143"/>
                <a:gridCol w="1022111"/>
                <a:gridCol w="1213849"/>
                <a:gridCol w="862821"/>
                <a:gridCol w="1053084"/>
                <a:gridCol w="1022111"/>
                <a:gridCol w="1038335"/>
                <a:gridCol w="1227123"/>
              </a:tblGrid>
              <a:tr h="1793306">
                <a:tc>
                  <a:txBody>
                    <a:bodyPr/>
                    <a:lstStyle/>
                    <a:p>
                      <a:pPr algn="just">
                        <a:lnSpc>
                          <a:spcPts val="1350"/>
                        </a:lnSpc>
                        <a:spcAft>
                          <a:spcPts val="0"/>
                        </a:spcAft>
                      </a:pPr>
                      <a:r>
                        <a:rPr lang="en-US" sz="2800" dirty="0">
                          <a:effectLst/>
                          <a:latin typeface="Linux Libertine O"/>
                          <a:ea typeface="Cambria" panose="02040503050406030204" pitchFamily="18" charset="0"/>
                        </a:rPr>
                        <a:t>PL</a:t>
                      </a:r>
                      <a:endParaRPr lang="zh-CN" sz="2800" dirty="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dirty="0">
                          <a:effectLst/>
                          <a:latin typeface="Linux Libertine O"/>
                          <a:ea typeface="Cambria" panose="02040503050406030204" pitchFamily="18" charset="0"/>
                        </a:rPr>
                        <a:t>I1</a:t>
                      </a:r>
                      <a:endParaRPr lang="zh-CN" sz="2800" dirty="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dirty="0">
                          <a:effectLst/>
                          <a:latin typeface="Linux Libertine O"/>
                          <a:ea typeface="Cambria" panose="02040503050406030204" pitchFamily="18" charset="0"/>
                        </a:rPr>
                        <a:t>I2</a:t>
                      </a:r>
                      <a:endParaRPr lang="zh-CN" sz="2800" dirty="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dirty="0">
                          <a:effectLst/>
                          <a:latin typeface="Linux Libertine O"/>
                          <a:ea typeface="Cambria" panose="02040503050406030204" pitchFamily="18" charset="0"/>
                        </a:rPr>
                        <a:t>FL1</a:t>
                      </a:r>
                      <a:endParaRPr lang="zh-CN" sz="2800" dirty="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FL2</a:t>
                      </a:r>
                      <a:endParaRPr lang="zh-CN" sz="280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STATE</a:t>
                      </a:r>
                      <a:endParaRPr lang="zh-CN" sz="280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AND</a:t>
                      </a:r>
                      <a:endParaRPr lang="zh-CN" sz="280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dirty="0">
                          <a:effectLst/>
                          <a:latin typeface="Linux Libertine O"/>
                          <a:ea typeface="Cambria" panose="02040503050406030204" pitchFamily="18" charset="0"/>
                        </a:rPr>
                        <a:t>NAND</a:t>
                      </a:r>
                      <a:endParaRPr lang="zh-CN" sz="2800" dirty="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OR</a:t>
                      </a:r>
                      <a:endParaRPr lang="zh-CN" sz="280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NOR</a:t>
                      </a:r>
                      <a:endParaRPr lang="zh-CN" sz="280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dirty="0">
                          <a:effectLst/>
                          <a:latin typeface="Linux Libertine O"/>
                          <a:ea typeface="Cambria" panose="02040503050406030204" pitchFamily="18" charset="0"/>
                        </a:rPr>
                        <a:t>NOT</a:t>
                      </a:r>
                      <a:endParaRPr lang="zh-CN" sz="2800" dirty="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XOR</a:t>
                      </a:r>
                      <a:endParaRPr lang="zh-CN" sz="280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XNOR</a:t>
                      </a:r>
                      <a:endParaRPr lang="zh-CN" sz="280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84921">
                <a:tc>
                  <a:txBody>
                    <a:bodyPr/>
                    <a:lstStyle/>
                    <a:p>
                      <a:pPr algn="just">
                        <a:lnSpc>
                          <a:spcPts val="1350"/>
                        </a:lnSpc>
                        <a:spcAft>
                          <a:spcPts val="0"/>
                        </a:spcAft>
                      </a:pPr>
                      <a:r>
                        <a:rPr lang="en-US" sz="2800" dirty="0">
                          <a:effectLst/>
                          <a:latin typeface="Linux Libertine O"/>
                          <a:ea typeface="Cambria" panose="02040503050406030204" pitchFamily="18" charset="0"/>
                        </a:rPr>
                        <a:t>→</a:t>
                      </a:r>
                      <a:endParaRPr lang="zh-CN" sz="2800" dirty="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a:lnSpc>
                          <a:spcPts val="1350"/>
                        </a:lnSpc>
                        <a:spcAft>
                          <a:spcPts val="0"/>
                        </a:spcAft>
                      </a:pPr>
                      <a:r>
                        <a:rPr lang="en-US" sz="2800" dirty="0">
                          <a:effectLst/>
                          <a:latin typeface="Linux Libertine O"/>
                          <a:ea typeface="Cambria" panose="02040503050406030204" pitchFamily="18" charset="0"/>
                        </a:rPr>
                        <a:t>→</a:t>
                      </a:r>
                      <a:endParaRPr lang="zh-CN" sz="2800" dirty="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a:lnSpc>
                          <a:spcPts val="1350"/>
                        </a:lnSpc>
                        <a:spcAft>
                          <a:spcPts val="0"/>
                        </a:spcAft>
                      </a:pPr>
                      <a:r>
                        <a:rPr lang="en-US" sz="2800" dirty="0">
                          <a:effectLst/>
                          <a:latin typeface="Linux Libertine O"/>
                          <a:ea typeface="Cambria" panose="02040503050406030204" pitchFamily="18" charset="0"/>
                        </a:rPr>
                        <a:t>→</a:t>
                      </a:r>
                      <a:endParaRPr lang="zh-CN" sz="2800" dirty="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a:t>
                      </a:r>
                      <a:endParaRPr lang="zh-CN" sz="280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a:t>
                      </a:r>
                      <a:endParaRPr lang="zh-CN" sz="280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P</a:t>
                      </a:r>
                      <a:endParaRPr lang="zh-CN" sz="280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0</a:t>
                      </a:r>
                      <a:endParaRPr lang="zh-CN" sz="280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1</a:t>
                      </a:r>
                      <a:endParaRPr lang="zh-CN" sz="280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0</a:t>
                      </a:r>
                      <a:endParaRPr lang="zh-CN" sz="280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a:lnSpc>
                          <a:spcPts val="1350"/>
                        </a:lnSpc>
                        <a:spcAft>
                          <a:spcPts val="0"/>
                        </a:spcAft>
                      </a:pPr>
                      <a:r>
                        <a:rPr lang="en-US" sz="2800" dirty="0">
                          <a:effectLst/>
                          <a:latin typeface="Linux Libertine O"/>
                          <a:ea typeface="Cambria" panose="02040503050406030204" pitchFamily="18" charset="0"/>
                        </a:rPr>
                        <a:t>1</a:t>
                      </a:r>
                      <a:endParaRPr lang="zh-CN" sz="2800" dirty="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1</a:t>
                      </a:r>
                      <a:endParaRPr lang="zh-CN" sz="280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0</a:t>
                      </a:r>
                      <a:endParaRPr lang="zh-CN" sz="280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1</a:t>
                      </a:r>
                      <a:endParaRPr lang="zh-CN" sz="2800">
                        <a:effectLst/>
                        <a:latin typeface="Linux Libertine O"/>
                        <a:ea typeface="Cambria" panose="02040503050406030204" pitchFamily="18" charset="0"/>
                      </a:endParaRPr>
                    </a:p>
                  </a:txBody>
                  <a:tcPr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r>
              <a:tr h="784921">
                <a:tc>
                  <a:txBody>
                    <a:bodyPr/>
                    <a:lstStyle/>
                    <a:p>
                      <a:pPr algn="just">
                        <a:lnSpc>
                          <a:spcPts val="1350"/>
                        </a:lnSpc>
                        <a:spcAft>
                          <a:spcPts val="0"/>
                        </a:spcAft>
                      </a:pPr>
                      <a:r>
                        <a:rPr lang="en-US" sz="2800" dirty="0">
                          <a:effectLst/>
                          <a:latin typeface="Linux Libertine O"/>
                          <a:ea typeface="Cambria" panose="02040503050406030204" pitchFamily="18" charset="0"/>
                        </a:rPr>
                        <a:t>→</a:t>
                      </a:r>
                      <a:endParaRPr lang="zh-CN" sz="2800" dirty="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dirty="0">
                          <a:effectLst/>
                          <a:latin typeface="Linux Libertine O"/>
                          <a:ea typeface="Cambria" panose="02040503050406030204" pitchFamily="18" charset="0"/>
                        </a:rPr>
                        <a:t>→</a:t>
                      </a:r>
                      <a:endParaRPr lang="zh-CN" sz="2800" dirty="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dirty="0">
                          <a:effectLst/>
                          <a:latin typeface="Linux Libertine O"/>
                          <a:ea typeface="Cambria" panose="02040503050406030204" pitchFamily="18" charset="0"/>
                        </a:rPr>
                        <a:t>←</a:t>
                      </a:r>
                      <a:endParaRPr lang="zh-CN" sz="2800" dirty="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HP</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0</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1</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1</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0</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1</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0</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r>
              <a:tr h="784921">
                <a:tc>
                  <a:txBody>
                    <a:bodyPr/>
                    <a:lstStyle/>
                    <a:p>
                      <a:pPr algn="just">
                        <a:lnSpc>
                          <a:spcPts val="1350"/>
                        </a:lnSpc>
                        <a:spcAft>
                          <a:spcPts val="0"/>
                        </a:spcAft>
                      </a:pPr>
                      <a:r>
                        <a:rPr lang="en-US" sz="2800" dirty="0">
                          <a:effectLst/>
                          <a:latin typeface="Linux Libertine O"/>
                          <a:ea typeface="Cambria" panose="02040503050406030204" pitchFamily="18" charset="0"/>
                        </a:rPr>
                        <a:t>→</a:t>
                      </a:r>
                      <a:endParaRPr lang="zh-CN" sz="2800" dirty="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dirty="0">
                          <a:effectLst/>
                          <a:latin typeface="Linux Libertine O"/>
                          <a:ea typeface="Cambria" panose="02040503050406030204" pitchFamily="18" charset="0"/>
                        </a:rPr>
                        <a:t>←</a:t>
                      </a:r>
                      <a:endParaRPr lang="zh-CN" sz="2800" dirty="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dirty="0">
                          <a:effectLst/>
                          <a:latin typeface="Linux Libertine O"/>
                          <a:ea typeface="Cambria" panose="02040503050406030204" pitchFamily="18" charset="0"/>
                        </a:rPr>
                        <a:t>→</a:t>
                      </a:r>
                      <a:endParaRPr lang="zh-CN" sz="2800" dirty="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HP</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0</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1</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1</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0</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1</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0</a:t>
                      </a:r>
                      <a:endParaRPr lang="zh-CN" sz="2800">
                        <a:effectLst/>
                        <a:latin typeface="Linux Libertine O"/>
                        <a:ea typeface="Cambria" panose="02040503050406030204" pitchFamily="18" charset="0"/>
                      </a:endParaRPr>
                    </a:p>
                  </a:txBody>
                  <a:tcPr anchor="b">
                    <a:lnL>
                      <a:noFill/>
                    </a:lnL>
                    <a:lnR>
                      <a:noFill/>
                    </a:lnR>
                    <a:lnT>
                      <a:noFill/>
                    </a:lnT>
                    <a:lnB>
                      <a:noFill/>
                    </a:lnB>
                    <a:solidFill>
                      <a:srgbClr val="FFFFFF"/>
                    </a:solidFill>
                  </a:tcPr>
                </a:tc>
              </a:tr>
              <a:tr h="784921">
                <a:tc>
                  <a:txBody>
                    <a:bodyPr/>
                    <a:lstStyle/>
                    <a:p>
                      <a:pPr algn="just">
                        <a:lnSpc>
                          <a:spcPts val="1350"/>
                        </a:lnSpc>
                        <a:spcAft>
                          <a:spcPts val="0"/>
                        </a:spcAft>
                      </a:pPr>
                      <a:r>
                        <a:rPr lang="en-US" sz="2800" dirty="0">
                          <a:effectLst/>
                          <a:latin typeface="Linux Libertine O"/>
                          <a:ea typeface="Cambria" panose="02040503050406030204" pitchFamily="18" charset="0"/>
                        </a:rPr>
                        <a:t>→</a:t>
                      </a:r>
                      <a:endParaRPr lang="zh-CN" sz="2800" dirty="0">
                        <a:effectLst/>
                        <a:latin typeface="Linux Libertine O"/>
                        <a:ea typeface="Cambria" panose="02040503050406030204" pitchFamily="18" charset="0"/>
                      </a:endParaRPr>
                    </a:p>
                  </a:txBody>
                  <a:tcPr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dirty="0">
                          <a:effectLst/>
                          <a:latin typeface="Linux Libertine O"/>
                          <a:ea typeface="Cambria" panose="02040503050406030204" pitchFamily="18" charset="0"/>
                        </a:rPr>
                        <a:t>←</a:t>
                      </a:r>
                      <a:endParaRPr lang="zh-CN" sz="2800" dirty="0">
                        <a:effectLst/>
                        <a:latin typeface="Linux Libertine O"/>
                        <a:ea typeface="Cambria" panose="02040503050406030204" pitchFamily="18" charset="0"/>
                      </a:endParaRPr>
                    </a:p>
                  </a:txBody>
                  <a:tcPr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dirty="0">
                          <a:effectLst/>
                          <a:latin typeface="Linux Libertine O"/>
                          <a:ea typeface="Cambria" panose="02040503050406030204" pitchFamily="18" charset="0"/>
                        </a:rPr>
                        <a:t>←</a:t>
                      </a:r>
                      <a:endParaRPr lang="zh-CN" sz="2800" dirty="0">
                        <a:effectLst/>
                        <a:latin typeface="Linux Libertine O"/>
                        <a:ea typeface="Cambria" panose="02040503050406030204" pitchFamily="18" charset="0"/>
                      </a:endParaRPr>
                    </a:p>
                  </a:txBody>
                  <a:tcPr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a:t>
                      </a:r>
                      <a:endParaRPr lang="zh-CN" sz="2800">
                        <a:effectLst/>
                        <a:latin typeface="Linux Libertine O"/>
                        <a:ea typeface="Cambria" panose="02040503050406030204" pitchFamily="18" charset="0"/>
                      </a:endParaRPr>
                    </a:p>
                  </a:txBody>
                  <a:tcPr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a:t>
                      </a:r>
                      <a:endParaRPr lang="zh-CN" sz="2800">
                        <a:effectLst/>
                        <a:latin typeface="Linux Libertine O"/>
                        <a:ea typeface="Cambria" panose="02040503050406030204" pitchFamily="18" charset="0"/>
                      </a:endParaRPr>
                    </a:p>
                  </a:txBody>
                  <a:tcPr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AP</a:t>
                      </a:r>
                      <a:endParaRPr lang="zh-CN" sz="2800">
                        <a:effectLst/>
                        <a:latin typeface="Linux Libertine O"/>
                        <a:ea typeface="Cambria" panose="02040503050406030204" pitchFamily="18" charset="0"/>
                      </a:endParaRPr>
                    </a:p>
                  </a:txBody>
                  <a:tcPr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dirty="0">
                          <a:effectLst/>
                          <a:latin typeface="Linux Libertine O"/>
                          <a:ea typeface="Cambria" panose="02040503050406030204" pitchFamily="18" charset="0"/>
                        </a:rPr>
                        <a:t>1</a:t>
                      </a:r>
                      <a:endParaRPr lang="zh-CN" sz="2800" dirty="0">
                        <a:effectLst/>
                        <a:latin typeface="Linux Libertine O"/>
                        <a:ea typeface="Cambria" panose="02040503050406030204" pitchFamily="18" charset="0"/>
                      </a:endParaRPr>
                    </a:p>
                  </a:txBody>
                  <a:tcPr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0</a:t>
                      </a:r>
                      <a:endParaRPr lang="zh-CN" sz="2800">
                        <a:effectLst/>
                        <a:latin typeface="Linux Libertine O"/>
                        <a:ea typeface="Cambria" panose="02040503050406030204" pitchFamily="18" charset="0"/>
                      </a:endParaRPr>
                    </a:p>
                  </a:txBody>
                  <a:tcPr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1</a:t>
                      </a:r>
                      <a:endParaRPr lang="zh-CN" sz="2800">
                        <a:effectLst/>
                        <a:latin typeface="Linux Libertine O"/>
                        <a:ea typeface="Cambria" panose="02040503050406030204" pitchFamily="18" charset="0"/>
                      </a:endParaRPr>
                    </a:p>
                  </a:txBody>
                  <a:tcPr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0</a:t>
                      </a:r>
                      <a:endParaRPr lang="zh-CN" sz="2800">
                        <a:effectLst/>
                        <a:latin typeface="Linux Libertine O"/>
                        <a:ea typeface="Cambria" panose="02040503050406030204" pitchFamily="18" charset="0"/>
                      </a:endParaRPr>
                    </a:p>
                  </a:txBody>
                  <a:tcPr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0</a:t>
                      </a:r>
                      <a:endParaRPr lang="zh-CN" sz="2800">
                        <a:effectLst/>
                        <a:latin typeface="Linux Libertine O"/>
                        <a:ea typeface="Cambria" panose="02040503050406030204" pitchFamily="18" charset="0"/>
                      </a:endParaRPr>
                    </a:p>
                  </a:txBody>
                  <a:tcPr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a:effectLst/>
                          <a:latin typeface="Linux Libertine O"/>
                          <a:ea typeface="Cambria" panose="02040503050406030204" pitchFamily="18" charset="0"/>
                        </a:rPr>
                        <a:t>0</a:t>
                      </a:r>
                      <a:endParaRPr lang="zh-CN" sz="2800">
                        <a:effectLst/>
                        <a:latin typeface="Linux Libertine O"/>
                        <a:ea typeface="Cambria" panose="02040503050406030204" pitchFamily="18" charset="0"/>
                      </a:endParaRPr>
                    </a:p>
                  </a:txBody>
                  <a:tcPr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350"/>
                        </a:lnSpc>
                        <a:spcAft>
                          <a:spcPts val="0"/>
                        </a:spcAft>
                      </a:pPr>
                      <a:r>
                        <a:rPr lang="en-US" sz="2800" dirty="0">
                          <a:effectLst/>
                          <a:latin typeface="Linux Libertine O"/>
                          <a:ea typeface="Cambria" panose="02040503050406030204" pitchFamily="18" charset="0"/>
                        </a:rPr>
                        <a:t>1</a:t>
                      </a:r>
                      <a:endParaRPr lang="zh-CN" sz="2800" dirty="0">
                        <a:effectLst/>
                        <a:latin typeface="Linux Libertine O"/>
                        <a:ea typeface="Cambria" panose="02040503050406030204" pitchFamily="18" charset="0"/>
                      </a:endParaRPr>
                    </a:p>
                  </a:txBody>
                  <a:tcPr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r>
            </a:tbl>
          </a:graphicData>
        </a:graphic>
      </p:graphicFrame>
      <p:pic>
        <p:nvPicPr>
          <p:cNvPr id="26" name="图片 25"/>
          <p:cNvPicPr/>
          <p:nvPr/>
        </p:nvPicPr>
        <p:blipFill>
          <a:blip r:embed="rId1" cstate="print">
            <a:extLst>
              <a:ext uri="{28A0092B-C50C-407E-A947-70E740481C1C}">
                <a14:useLocalDpi xmlns:a14="http://schemas.microsoft.com/office/drawing/2010/main" val="0"/>
              </a:ext>
            </a:extLst>
          </a:blip>
          <a:srcRect/>
          <a:stretch>
            <a:fillRect/>
          </a:stretch>
        </p:blipFill>
        <p:spPr>
          <a:xfrm>
            <a:off x="21567490" y="16067955"/>
            <a:ext cx="6912260" cy="5667960"/>
          </a:xfrm>
          <a:prstGeom prst="rect">
            <a:avLst/>
          </a:prstGeom>
          <a:noFill/>
          <a:ln>
            <a:noFill/>
          </a:ln>
        </p:spPr>
      </p:pic>
      <p:pic>
        <p:nvPicPr>
          <p:cNvPr id="27" name="图片 26"/>
          <p:cNvPicPr/>
          <p:nvPr/>
        </p:nvPicPr>
        <p:blipFill>
          <a:blip r:embed="rId2"/>
          <a:srcRect l="3616" t="4102" r="1860"/>
          <a:stretch>
            <a:fillRect/>
          </a:stretch>
        </p:blipFill>
        <p:spPr>
          <a:xfrm>
            <a:off x="15339112" y="16056421"/>
            <a:ext cx="6171228" cy="5667961"/>
          </a:xfrm>
          <a:prstGeom prst="rect">
            <a:avLst/>
          </a:prstGeom>
          <a:ln>
            <a:noFill/>
          </a:ln>
        </p:spPr>
      </p:pic>
      <p:pic>
        <p:nvPicPr>
          <p:cNvPr id="30" name="图片 29" descr="990725de087b842766c3c6dd15d7565"/>
          <p:cNvPicPr/>
          <p:nvPr/>
        </p:nvPicPr>
        <p:blipFill>
          <a:blip r:embed="rId3"/>
          <a:stretch>
            <a:fillRect/>
          </a:stretch>
        </p:blipFill>
        <p:spPr>
          <a:xfrm>
            <a:off x="15599180" y="26890279"/>
            <a:ext cx="12671020" cy="7306197"/>
          </a:xfrm>
          <a:prstGeom prst="rect">
            <a:avLst/>
          </a:prstGeom>
        </p:spPr>
      </p:pic>
      <p:sp>
        <p:nvSpPr>
          <p:cNvPr id="32" name="文本框 31"/>
          <p:cNvSpPr txBox="1"/>
          <p:nvPr/>
        </p:nvSpPr>
        <p:spPr>
          <a:xfrm>
            <a:off x="15599180" y="7620200"/>
            <a:ext cx="10956472" cy="6186309"/>
          </a:xfrm>
          <a:prstGeom prst="rect">
            <a:avLst/>
          </a:prstGeom>
          <a:noFill/>
        </p:spPr>
        <p:txBody>
          <a:bodyPr wrap="square" rtlCol="0">
            <a:spAutoFit/>
          </a:bodyPr>
          <a:lstStyle/>
          <a:p>
            <a:r>
              <a:rPr lang="en-US" altLang="zh-CN" sz="3600" dirty="0"/>
              <a:t>The device structure proposed in this paper has three different stable resistance states, greatly enhancing the flexibility in designing logic gates. By defining different sense amplifier reference resistances and corresponding logic states for the multi-resistance, complete logic operations can be achieved, including AND, OR, NOT, NAND, NOR, XOR, and XNOR. For example, when implementing an AND gate, the reference resistance can be defined as </a:t>
            </a:r>
            <a:r>
              <a:rPr lang="en-US" altLang="zh-CN" sz="3600" dirty="0" err="1"/>
              <a:t>REF_and</a:t>
            </a:r>
            <a:r>
              <a:rPr lang="en-US" altLang="zh-CN" sz="3600" dirty="0"/>
              <a:t>, and when the actual resistance is greater than this reference resistance, the device is in logic state 1. </a:t>
            </a:r>
            <a:endParaRPr lang="en-US" altLang="zh-CN" sz="3600" dirty="0">
              <a:latin typeface="Palatino Linotype" panose="02040502050505030304" pitchFamily="18" charset="0"/>
            </a:endParaRPr>
          </a:p>
        </p:txBody>
      </p:sp>
      <p:pic>
        <p:nvPicPr>
          <p:cNvPr id="1027" name="Picture 3" descr="https://p3.itc.cn/q_70/images03/20220412/66a9851a77cc4c29b345c174c17a7f75.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7457" y="4031205"/>
            <a:ext cx="2610038" cy="26100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4518</Words>
  <Application>WPS 演示</Application>
  <PresentationFormat>自定义</PresentationFormat>
  <Paragraphs>157</Paragraphs>
  <Slides>1</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vt:i4>
      </vt:variant>
    </vt:vector>
  </HeadingPairs>
  <TitlesOfParts>
    <vt:vector size="16" baseType="lpstr">
      <vt:lpstr>Arial</vt:lpstr>
      <vt:lpstr>宋体</vt:lpstr>
      <vt:lpstr>Wingdings</vt:lpstr>
      <vt:lpstr>Palatino Linotype</vt:lpstr>
      <vt:lpstr>MS PGothic</vt:lpstr>
      <vt:lpstr>Linux Libertine O</vt:lpstr>
      <vt:lpstr>Segoe Print</vt:lpstr>
      <vt:lpstr>Cambria</vt:lpstr>
      <vt:lpstr>Calibri Light</vt:lpstr>
      <vt:lpstr>Calibri</vt:lpstr>
      <vt:lpstr>微软雅黑</vt:lpstr>
      <vt:lpstr>Arial Unicode MS</vt:lpstr>
      <vt:lpstr>等线 Light</vt:lpstr>
      <vt:lpstr>等线</vt:lpstr>
      <vt:lpstr>Office 主题​​</vt:lpstr>
      <vt:lpstr> Boolean Logic Operations based on Four-terminal Magnetic Tunnel Junction for Computing in Memory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zhjd89@163.com</dc:creator>
  <cp:lastModifiedBy>苯刂锥湃裂</cp:lastModifiedBy>
  <cp:revision>15</cp:revision>
  <dcterms:created xsi:type="dcterms:W3CDTF">2024-09-18T07:15:00Z</dcterms:created>
  <dcterms:modified xsi:type="dcterms:W3CDTF">2024-09-30T06:17:56Z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AA410C9F7BFA4E11A06598E888092AD4_13</vt:lpwstr>
  </property>
  <property fmtid="{D5CDD505-2E9C-101B-9397-08002B2CF9AE}" pid="3" name="KSOProductBuildVer">
    <vt:lpwstr>2052-12.1.0.17827</vt:lpwstr>
  </property>
</Properties>
</file>