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png" ContentType="image/pn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256" r:id="rId4"/>
    <p:sldId id="257" r:id="rId5"/>
    <p:sldId id="258" r:id="rId6"/>
    <p:sldId id="262" r:id="rId7"/>
    <p:sldId id="263" r:id="rId8"/>
    <p:sldId id="259" r:id="rId9"/>
    <p:sldId id="260" r:id="rId10"/>
    <p:sldId id="261" r:id="rId11"/>
  </p:sldIdLst>
  <p:sldSz cx="9144000" cy="6858000" type="screen4x3"/>
  <p:notesSz cx="6858000" cy="9144000"/>
  <p:custDataLst>
    <p:tags r:id="rId15"/>
  </p:custDataLst>
  <p:defaultTextStyle>
    <a:defPPr>
      <a:defRPr lang="zh-CN"/>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4"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2164"/>
        <p:guide pos="2880"/>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5" Type="http://schemas.openxmlformats.org/officeDocument/2006/relationships/tags" Target="tags/tag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12.xml"/><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5.png"/></Relationships>
</file>

<file path=ppt/slides/_rels/slide5.xml.rels><?xml version="1.0" encoding="UTF-8" standalone="yes"?>
<Relationships xmlns="http://schemas.openxmlformats.org/package/2006/relationships"><Relationship Id="rId6" Type="http://schemas.openxmlformats.org/officeDocument/2006/relationships/vmlDrawing" Target="../drawings/vmlDrawing1.vml"/><Relationship Id="rId5" Type="http://schemas.openxmlformats.org/officeDocument/2006/relationships/slideLayout" Target="../slideLayouts/slideLayout12.xml"/><Relationship Id="rId4" Type="http://schemas.openxmlformats.org/officeDocument/2006/relationships/image" Target="../media/image8.png"/><Relationship Id="rId3" Type="http://schemas.openxmlformats.org/officeDocument/2006/relationships/image" Target="../media/image7.png"/><Relationship Id="rId2" Type="http://schemas.openxmlformats.org/officeDocument/2006/relationships/image" Target="../media/image6.wmf"/><Relationship Id="rId1"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12.xml"/><Relationship Id="rId3" Type="http://schemas.openxmlformats.org/officeDocument/2006/relationships/image" Target="../media/image1.png"/><Relationship Id="rId2" Type="http://schemas.openxmlformats.org/officeDocument/2006/relationships/image" Target="../media/image10.png"/><Relationship Id="rId1" Type="http://schemas.openxmlformats.org/officeDocument/2006/relationships/image" Target="../media/image9.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Rect 2"/>
          <p:cNvSpPr/>
          <p:nvPr/>
        </p:nvSpPr>
        <p:spPr>
          <a:xfrm>
            <a:off x="0" y="0"/>
            <a:ext cx="9143365" cy="6871970"/>
          </a:xfrm>
          <a:prstGeom prst="rect">
            <a:avLst/>
          </a:prstGeom>
          <a:solidFill>
            <a:srgbClr val="01447B"/>
          </a:solidFill>
          <a:ln w="0">
            <a:noFill/>
          </a:ln>
        </p:spPr>
        <p:style>
          <a:lnRef idx="0">
            <a:schemeClr val="accent1"/>
          </a:lnRef>
          <a:fillRef idx="0">
            <a:schemeClr val="accent1"/>
          </a:fillRef>
          <a:effectRef idx="0">
            <a:schemeClr val="accent1"/>
          </a:effectRef>
          <a:fontRef idx="minor">
            <a:schemeClr val="dk1"/>
          </a:fontRef>
        </p:style>
      </p:sp>
      <p:sp>
        <p:nvSpPr>
          <p:cNvPr id="4" name="文本框 3"/>
          <p:cNvSpPr txBox="1"/>
          <p:nvPr/>
        </p:nvSpPr>
        <p:spPr>
          <a:xfrm>
            <a:off x="107950" y="116205"/>
            <a:ext cx="1689100" cy="337185"/>
          </a:xfrm>
          <a:prstGeom prst="rect">
            <a:avLst/>
          </a:prstGeom>
        </p:spPr>
        <p:txBody>
          <a:bodyPr wrap="square">
            <a:spAutoFit/>
          </a:bodyPr>
          <a:p>
            <a:pPr marL="12700" indent="0" algn="l" defTabSz="266700" eaLnBrk="0" fontAlgn="base">
              <a:spcAft>
                <a:spcPct val="0"/>
              </a:spcAft>
            </a:pPr>
            <a:r>
              <a:rPr lang="en-US" altLang="zh-CN" sz="1600">
                <a:solidFill>
                  <a:srgbClr val="FFFFFF"/>
                </a:solidFill>
                <a:latin typeface="Times New Roman" panose="02020603050405020304"/>
                <a:ea typeface="Times New Roman" panose="02020603050405020304"/>
              </a:rPr>
              <a:t>Paper ID: CS748</a:t>
            </a:r>
            <a:endParaRPr lang="en-US" altLang="zh-CN" sz="1600">
              <a:solidFill>
                <a:srgbClr val="FFFFFF"/>
              </a:solidFill>
              <a:latin typeface="Times New Roman" panose="02020603050405020304"/>
              <a:ea typeface="Times New Roman" panose="02020603050405020304"/>
            </a:endParaRPr>
          </a:p>
        </p:txBody>
      </p:sp>
      <p:sp>
        <p:nvSpPr>
          <p:cNvPr id="7" name="文本框 6"/>
          <p:cNvSpPr txBox="1"/>
          <p:nvPr/>
        </p:nvSpPr>
        <p:spPr>
          <a:xfrm>
            <a:off x="1764030" y="116205"/>
            <a:ext cx="7032625" cy="583565"/>
          </a:xfrm>
          <a:prstGeom prst="rect">
            <a:avLst/>
          </a:prstGeom>
        </p:spPr>
        <p:txBody>
          <a:bodyPr wrap="square">
            <a:spAutoFit/>
          </a:bodyPr>
          <a:p>
            <a:pPr marL="1489075" indent="0" algn="l" defTabSz="266700" eaLnBrk="0" fontAlgn="base">
              <a:spcAft>
                <a:spcPct val="0"/>
              </a:spcAft>
            </a:pPr>
            <a:r>
              <a:rPr lang="en-US" altLang="zh-CN" sz="1600">
                <a:solidFill>
                  <a:srgbClr val="FFFFFF"/>
                </a:solidFill>
                <a:latin typeface="Times New Roman" panose="02020603050405020304"/>
                <a:ea typeface="Times New Roman" panose="02020603050405020304"/>
              </a:rPr>
              <a:t>The 4rd International Conference on Applied Mathematics, Modeling and Computer Simulation (AMMCS 2024)</a:t>
            </a:r>
            <a:endParaRPr lang="en-US" altLang="zh-CN" sz="1600">
              <a:solidFill>
                <a:srgbClr val="FFFFFF"/>
              </a:solidFill>
              <a:latin typeface="Times New Roman" panose="02020603050405020304"/>
              <a:ea typeface="Times New Roman" panose="02020603050405020304"/>
            </a:endParaRPr>
          </a:p>
        </p:txBody>
      </p:sp>
      <p:sp>
        <p:nvSpPr>
          <p:cNvPr id="8" name="文本框 7"/>
          <p:cNvSpPr txBox="1"/>
          <p:nvPr/>
        </p:nvSpPr>
        <p:spPr>
          <a:xfrm>
            <a:off x="1403985" y="1340485"/>
            <a:ext cx="6588125" cy="1374140"/>
          </a:xfrm>
          <a:prstGeom prst="rect">
            <a:avLst/>
          </a:prstGeom>
        </p:spPr>
        <p:txBody>
          <a:bodyPr>
            <a:noAutofit/>
          </a:bodyPr>
          <a:p>
            <a:pPr marL="0" indent="0" algn="ctr" defTabSz="266700" eaLnBrk="0" fontAlgn="base">
              <a:spcAft>
                <a:spcPct val="0"/>
              </a:spcAft>
            </a:pPr>
            <a:r>
              <a:rPr lang="en-US" altLang="zh-CN" sz="2000">
                <a:solidFill>
                  <a:srgbClr val="F0FF35"/>
                </a:solidFill>
                <a:latin typeface="Arial" panose="020B0604020202020204"/>
                <a:ea typeface="Arial" panose="020B0604020202020204"/>
              </a:rPr>
              <a:t>Distinguishing Interior and Exterior Walls Based on Visuallisp Architectural Vector Graphics and Research on Room Area Identification Algorithms</a:t>
            </a:r>
            <a:endParaRPr lang="en-US" altLang="zh-CN" sz="2000">
              <a:solidFill>
                <a:srgbClr val="F0FF35"/>
              </a:solidFill>
              <a:latin typeface="Arial" panose="020B0604020202020204"/>
              <a:ea typeface="Arial" panose="020B0604020202020204"/>
            </a:endParaRPr>
          </a:p>
        </p:txBody>
      </p:sp>
      <p:sp>
        <p:nvSpPr>
          <p:cNvPr id="9" name="文本框 8"/>
          <p:cNvSpPr txBox="1"/>
          <p:nvPr/>
        </p:nvSpPr>
        <p:spPr>
          <a:xfrm>
            <a:off x="2032000" y="3260408"/>
            <a:ext cx="5080000" cy="337185"/>
          </a:xfrm>
          <a:prstGeom prst="rect">
            <a:avLst/>
          </a:prstGeom>
        </p:spPr>
        <p:txBody>
          <a:bodyPr>
            <a:spAutoFit/>
          </a:bodyPr>
          <a:p>
            <a:pPr marL="0" indent="0" algn="ctr" defTabSz="266700" eaLnBrk="0" fontAlgn="base">
              <a:spcAft>
                <a:spcPct val="0"/>
              </a:spcAft>
            </a:pPr>
            <a:r>
              <a:rPr lang="en-US" altLang="zh-CN" sz="1600" b="1">
                <a:solidFill>
                  <a:srgbClr val="FFFFFF"/>
                </a:solidFill>
                <a:latin typeface="Times New Roman" panose="02020603050405020304"/>
                <a:ea typeface="Times New Roman" panose="02020603050405020304"/>
              </a:rPr>
              <a:t>Rui LUO</a:t>
            </a:r>
            <a:r>
              <a:rPr lang="en-US" altLang="zh-CN" sz="1600" b="1" baseline="30000">
                <a:solidFill>
                  <a:srgbClr val="FFFFFF"/>
                </a:solidFill>
                <a:latin typeface="Times New Roman" panose="02020603050405020304"/>
                <a:ea typeface="Times New Roman" panose="02020603050405020304"/>
              </a:rPr>
              <a:t>1</a:t>
            </a:r>
            <a:endParaRPr lang="en-US" altLang="zh-CN" sz="1600" b="1" baseline="30000">
              <a:solidFill>
                <a:srgbClr val="FFFFFF"/>
              </a:solidFill>
              <a:latin typeface="Times New Roman" panose="02020603050405020304"/>
              <a:ea typeface="Times New Roman" panose="02020603050405020304"/>
            </a:endParaRPr>
          </a:p>
        </p:txBody>
      </p:sp>
      <p:sp>
        <p:nvSpPr>
          <p:cNvPr id="10" name="文本框 9"/>
          <p:cNvSpPr txBox="1"/>
          <p:nvPr/>
        </p:nvSpPr>
        <p:spPr>
          <a:xfrm>
            <a:off x="314325" y="3716655"/>
            <a:ext cx="7835900" cy="583565"/>
          </a:xfrm>
          <a:prstGeom prst="rect">
            <a:avLst/>
          </a:prstGeom>
        </p:spPr>
        <p:txBody>
          <a:bodyPr wrap="square">
            <a:spAutoFit/>
          </a:bodyPr>
          <a:p>
            <a:pPr marL="1186815" indent="15240" algn="l" defTabSz="266700" eaLnBrk="0" fontAlgn="base">
              <a:spcAft>
                <a:spcPct val="0"/>
              </a:spcAft>
            </a:pPr>
            <a:r>
              <a:rPr lang="en-US" altLang="zh-CN" sz="1600">
                <a:solidFill>
                  <a:srgbClr val="FFFFFF"/>
                </a:solidFill>
                <a:latin typeface="Times New Roman" panose="02020603050405020304"/>
                <a:ea typeface="Times New Roman" panose="02020603050405020304"/>
              </a:rPr>
              <a:t>China Construction Third Engineering Bureau Group Co., LTD, Wuhan, China.</a:t>
            </a:r>
            <a:endParaRPr lang="en-US" altLang="zh-CN" sz="1600">
              <a:solidFill>
                <a:srgbClr val="FFFFFF"/>
              </a:solidFill>
              <a:latin typeface="Times New Roman" panose="02020603050405020304"/>
              <a:ea typeface="Times New Roman" panose="02020603050405020304"/>
            </a:endParaRPr>
          </a:p>
          <a:p>
            <a:pPr marL="1186815" indent="15240" algn="l" defTabSz="266700" eaLnBrk="0" fontAlgn="base">
              <a:spcAft>
                <a:spcPct val="0"/>
              </a:spcAft>
            </a:pPr>
            <a:r>
              <a:rPr lang="en-US" altLang="zh-CN" sz="1600">
                <a:solidFill>
                  <a:srgbClr val="FFFFFF"/>
                </a:solidFill>
                <a:latin typeface="Times New Roman" panose="02020603050405020304"/>
                <a:ea typeface="Times New Roman" panose="02020603050405020304"/>
              </a:rPr>
              <a:t> </a:t>
            </a:r>
            <a:r>
              <a:rPr lang="en-US" altLang="zh-CN" sz="1600" b="1">
                <a:solidFill>
                  <a:srgbClr val="FFFFFF"/>
                </a:solidFill>
                <a:latin typeface="Times New Roman" panose="02020603050405020304"/>
                <a:ea typeface="Times New Roman" panose="02020603050405020304"/>
              </a:rPr>
              <a:t>*</a:t>
            </a:r>
            <a:r>
              <a:rPr lang="en-US" altLang="zh-CN" sz="1600">
                <a:solidFill>
                  <a:srgbClr val="FFFFFF"/>
                </a:solidFill>
                <a:latin typeface="Times New Roman" panose="02020603050405020304"/>
                <a:ea typeface="Times New Roman" panose="02020603050405020304"/>
              </a:rPr>
              <a:t>Corresponding author's email: 395454836@qq.com.</a:t>
            </a:r>
            <a:endParaRPr lang="en-US" altLang="zh-CN" sz="1600">
              <a:solidFill>
                <a:srgbClr val="FFFFFF"/>
              </a:solidFill>
              <a:latin typeface="Times New Roman" panose="02020603050405020304"/>
              <a:ea typeface="Times New Roman" panose="02020603050405020304"/>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矩形 1"/>
          <p:cNvSpPr/>
          <p:nvPr/>
        </p:nvSpPr>
        <p:spPr>
          <a:xfrm>
            <a:off x="0" y="0"/>
            <a:ext cx="2627630" cy="548640"/>
          </a:xfrm>
          <a:prstGeom prst="rect">
            <a:avLst/>
          </a:prstGeom>
          <a:solidFill>
            <a:srgbClr val="01447B"/>
          </a:solidFill>
          <a:ln w="0">
            <a:noFill/>
          </a:ln>
        </p:spPr>
        <p:style>
          <a:lnRef idx="0">
            <a:schemeClr val="accent1"/>
          </a:lnRef>
          <a:fillRef idx="0">
            <a:schemeClr val="accent1"/>
          </a:fillRef>
          <a:effectRef idx="0">
            <a:schemeClr val="accent1"/>
          </a:effectRef>
          <a:fontRef idx="minor">
            <a:schemeClr val="dk1"/>
          </a:fontRef>
        </p:style>
        <p:txBody>
          <a:bodyPr rtlCol="0" anchor="ctr"/>
          <a:p>
            <a:pPr algn="l"/>
            <a:r>
              <a:rPr lang="zh-CN" altLang="en-US" sz="2000">
                <a:solidFill>
                  <a:schemeClr val="bg1"/>
                </a:solidFill>
              </a:rPr>
              <a:t>Introduction</a:t>
            </a:r>
            <a:endParaRPr lang="zh-CN" altLang="en-US" sz="2000">
              <a:solidFill>
                <a:schemeClr val="bg1"/>
              </a:solidFill>
            </a:endParaRPr>
          </a:p>
        </p:txBody>
      </p:sp>
      <p:sp>
        <p:nvSpPr>
          <p:cNvPr id="5" name="文本框 4"/>
          <p:cNvSpPr txBox="1"/>
          <p:nvPr/>
        </p:nvSpPr>
        <p:spPr>
          <a:xfrm>
            <a:off x="20955" y="620395"/>
            <a:ext cx="9105265" cy="2566035"/>
          </a:xfrm>
          <a:prstGeom prst="rect">
            <a:avLst/>
          </a:prstGeom>
        </p:spPr>
        <p:txBody>
          <a:bodyPr wrap="square">
            <a:noAutofit/>
          </a:bodyPr>
          <a:p>
            <a:pPr marL="149860" indent="3175" algn="l" defTabSz="266700" eaLnBrk="0" fontAlgn="base">
              <a:spcAft>
                <a:spcPct val="0"/>
              </a:spcAft>
            </a:pPr>
            <a:r>
              <a:rPr lang="en-US" altLang="zh-CN" sz="1600">
                <a:solidFill>
                  <a:srgbClr val="000000"/>
                </a:solidFill>
                <a:latin typeface="Times New Roman" panose="02020603050405020304"/>
                <a:ea typeface="Times New Roman" panose="02020603050405020304"/>
              </a:rPr>
              <a:t>When calculating the heating and cooling loads of buildings, the continuous input of dimensional information of building graphics leads to frequent human-computer interactions, significantly reducing design efficiency. If intelligent recognition of building components such as interior and exterior walls, doors, and windows in building drawings can be achieved, load calculations can automatically extract this information, thereby partially realizing the intelligence of HVAC design to a certain extent and greatly improving work efficiency. From the perspectives of heating, gas supply, ventilation, and air conditioning professions, this paper combines computer graphics and artificial intelligence theories to research and develop algorithms for distinguishing interior and exterior walls and identifying room areas in architectural vector graphics.</a:t>
            </a:r>
            <a:endParaRPr lang="en-US" altLang="zh-CN" sz="1600">
              <a:solidFill>
                <a:srgbClr val="000000"/>
              </a:solidFill>
              <a:latin typeface="Times New Roman" panose="02020603050405020304"/>
              <a:ea typeface="Times New Roman" panose="02020603050405020304"/>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矩形 1"/>
          <p:cNvSpPr/>
          <p:nvPr/>
        </p:nvSpPr>
        <p:spPr>
          <a:xfrm>
            <a:off x="0" y="0"/>
            <a:ext cx="2627630" cy="548640"/>
          </a:xfrm>
          <a:prstGeom prst="rect">
            <a:avLst/>
          </a:prstGeom>
          <a:solidFill>
            <a:srgbClr val="01447B"/>
          </a:solidFill>
          <a:ln w="0">
            <a:noFill/>
          </a:ln>
        </p:spPr>
        <p:style>
          <a:lnRef idx="0">
            <a:schemeClr val="accent1"/>
          </a:lnRef>
          <a:fillRef idx="0">
            <a:schemeClr val="accent1"/>
          </a:fillRef>
          <a:effectRef idx="0">
            <a:schemeClr val="accent1"/>
          </a:effectRef>
          <a:fontRef idx="minor">
            <a:schemeClr val="dk1"/>
          </a:fontRef>
        </p:style>
        <p:txBody>
          <a:bodyPr rtlCol="0" anchor="ctr"/>
          <a:p>
            <a:pPr algn="l"/>
            <a:r>
              <a:rPr lang="zh-CN" altLang="en-US" sz="2000">
                <a:solidFill>
                  <a:schemeClr val="bg1"/>
                </a:solidFill>
              </a:rPr>
              <a:t>Wall recognition</a:t>
            </a:r>
            <a:endParaRPr lang="zh-CN" altLang="en-US" sz="2000">
              <a:solidFill>
                <a:schemeClr val="bg1"/>
              </a:solidFill>
            </a:endParaRPr>
          </a:p>
        </p:txBody>
      </p:sp>
      <p:pic>
        <p:nvPicPr>
          <p:cNvPr id="3" name="图片 2"/>
          <p:cNvPicPr/>
          <p:nvPr/>
        </p:nvPicPr>
        <p:blipFill>
          <a:blip r:embed="rId1"/>
        </p:blipFill>
        <p:spPr>
          <a:xfrm>
            <a:off x="179705" y="908685"/>
            <a:ext cx="85090" cy="88900"/>
          </a:xfrm>
          <a:prstGeom prst="rect">
            <a:avLst/>
          </a:prstGeom>
        </p:spPr>
      </p:pic>
      <p:sp>
        <p:nvSpPr>
          <p:cNvPr id="4" name="文本框 3"/>
          <p:cNvSpPr txBox="1"/>
          <p:nvPr/>
        </p:nvSpPr>
        <p:spPr>
          <a:xfrm>
            <a:off x="179705" y="789940"/>
            <a:ext cx="8583930" cy="1122680"/>
          </a:xfrm>
          <a:prstGeom prst="rect">
            <a:avLst/>
          </a:prstGeom>
        </p:spPr>
        <p:txBody>
          <a:bodyPr wrap="square">
            <a:noAutofit/>
          </a:bodyPr>
          <a:p>
            <a:pPr marL="149860" indent="3175" algn="l" defTabSz="266700" eaLnBrk="0" fontAlgn="base">
              <a:buClrTx/>
              <a:buSzTx/>
              <a:buFontTx/>
            </a:pPr>
            <a:r>
              <a:rPr lang="en-US" altLang="zh-CN" sz="1600">
                <a:solidFill>
                  <a:srgbClr val="000000"/>
                </a:solidFill>
                <a:latin typeface="Times New Roman" panose="02020603050405020304"/>
                <a:ea typeface="Times New Roman" panose="02020603050405020304"/>
              </a:rPr>
              <a:t>The wall symbol on the building plan is a closed figure composed of line segments, so it is the most reasonable process to use the closed area extraction method[5] to identify the wall, and then study the recognition algorithm for complex walls based on basic wall recognition. the identification steps are as follows:</a:t>
            </a:r>
            <a:endParaRPr lang="en-US" altLang="zh-CN" sz="1600">
              <a:solidFill>
                <a:srgbClr val="000000"/>
              </a:solidFill>
              <a:latin typeface="Times New Roman" panose="02020603050405020304"/>
              <a:ea typeface="Times New Roman" panose="02020603050405020304"/>
            </a:endParaRPr>
          </a:p>
        </p:txBody>
      </p:sp>
      <p:pic>
        <p:nvPicPr>
          <p:cNvPr id="5" name="图片 4"/>
          <p:cNvPicPr>
            <a:picLocks noChangeAspect="1"/>
          </p:cNvPicPr>
          <p:nvPr/>
        </p:nvPicPr>
        <p:blipFill>
          <a:blip r:embed="rId2"/>
          <a:stretch>
            <a:fillRect/>
          </a:stretch>
        </p:blipFill>
        <p:spPr>
          <a:xfrm>
            <a:off x="467995" y="1916430"/>
            <a:ext cx="3219450" cy="1955800"/>
          </a:xfrm>
          <a:prstGeom prst="rect">
            <a:avLst/>
          </a:prstGeom>
        </p:spPr>
      </p:pic>
      <p:sp>
        <p:nvSpPr>
          <p:cNvPr id="6" name="文本框 5"/>
          <p:cNvSpPr txBox="1"/>
          <p:nvPr/>
        </p:nvSpPr>
        <p:spPr>
          <a:xfrm>
            <a:off x="10795" y="3860800"/>
            <a:ext cx="3288665" cy="398780"/>
          </a:xfrm>
          <a:prstGeom prst="rect">
            <a:avLst/>
          </a:prstGeom>
        </p:spPr>
        <p:txBody>
          <a:bodyPr wrap="square">
            <a:spAutoFit/>
          </a:bodyPr>
          <a:p>
            <a:pPr marL="0" indent="266700" algn="ctr" defTabSz="266700">
              <a:spcAft>
                <a:spcPct val="0"/>
              </a:spcAft>
            </a:pPr>
            <a:r>
              <a:rPr lang="en-US" altLang="zh-CN" sz="1000"/>
              <a:t>Figure 1. Geometric constraints between six types of line segments</a:t>
            </a:r>
            <a:endParaRPr lang="en-US" altLang="zh-CN" sz="1000"/>
          </a:p>
        </p:txBody>
      </p:sp>
      <p:pic>
        <p:nvPicPr>
          <p:cNvPr id="8" name="图片 12"/>
          <p:cNvPicPr>
            <a:picLocks noChangeAspect="1"/>
          </p:cNvPicPr>
          <p:nvPr/>
        </p:nvPicPr>
        <p:blipFill>
          <a:blip r:embed="rId3"/>
          <a:stretch>
            <a:fillRect/>
          </a:stretch>
        </p:blipFill>
        <p:spPr>
          <a:xfrm>
            <a:off x="179705" y="4220845"/>
            <a:ext cx="3753485" cy="2054860"/>
          </a:xfrm>
          <a:prstGeom prst="rect">
            <a:avLst/>
          </a:prstGeom>
          <a:noFill/>
          <a:ln>
            <a:noFill/>
          </a:ln>
        </p:spPr>
      </p:pic>
      <p:sp>
        <p:nvSpPr>
          <p:cNvPr id="7" name="文本框 6"/>
          <p:cNvSpPr txBox="1"/>
          <p:nvPr/>
        </p:nvSpPr>
        <p:spPr>
          <a:xfrm>
            <a:off x="10795" y="6279515"/>
            <a:ext cx="3801110" cy="245110"/>
          </a:xfrm>
          <a:prstGeom prst="rect">
            <a:avLst/>
          </a:prstGeom>
        </p:spPr>
        <p:txBody>
          <a:bodyPr wrap="square">
            <a:spAutoFit/>
          </a:bodyPr>
          <a:p>
            <a:pPr marL="0" indent="0" algn="ctr" defTabSz="266700">
              <a:spcAft>
                <a:spcPts val="400"/>
              </a:spcAft>
            </a:pPr>
            <a:r>
              <a:rPr lang="en-US" altLang="zh-CN" sz="1000">
                <a:solidFill>
                  <a:srgbClr val="000000"/>
                </a:solidFill>
                <a:latin typeface="Times"/>
                <a:ea typeface="Times"/>
              </a:rPr>
              <a:t>Figure 2.</a:t>
            </a:r>
            <a:r>
              <a:rPr lang="en-US" altLang="zh-CN" sz="1000">
                <a:solidFill>
                  <a:srgbClr val="000000"/>
                </a:solidFill>
                <a:latin typeface="Times"/>
                <a:ea typeface="宋体" panose="02010600030101010101" pitchFamily="2" charset="-122"/>
              </a:rPr>
              <a:t> </a:t>
            </a:r>
            <a:r>
              <a:rPr lang="en-US" altLang="zh-CN" sz="1000">
                <a:solidFill>
                  <a:srgbClr val="000000"/>
                </a:solidFill>
                <a:latin typeface="Times"/>
                <a:ea typeface="Times"/>
              </a:rPr>
              <a:t>Composition diagram of wall symbol</a:t>
            </a:r>
            <a:endParaRPr lang="en-US" altLang="zh-CN" sz="1000">
              <a:solidFill>
                <a:srgbClr val="000000"/>
              </a:solidFill>
              <a:latin typeface="Times"/>
              <a:ea typeface="Times"/>
            </a:endParaRPr>
          </a:p>
        </p:txBody>
      </p:sp>
      <p:pic>
        <p:nvPicPr>
          <p:cNvPr id="9" name="图片 8"/>
          <p:cNvPicPr>
            <a:picLocks noChangeAspect="1"/>
          </p:cNvPicPr>
          <p:nvPr/>
        </p:nvPicPr>
        <p:blipFill>
          <a:blip r:embed="rId4"/>
          <a:stretch>
            <a:fillRect/>
          </a:stretch>
        </p:blipFill>
        <p:spPr>
          <a:xfrm>
            <a:off x="4486910" y="1772920"/>
            <a:ext cx="3945890" cy="2754630"/>
          </a:xfrm>
          <a:prstGeom prst="rect">
            <a:avLst/>
          </a:prstGeom>
        </p:spPr>
      </p:pic>
      <p:sp>
        <p:nvSpPr>
          <p:cNvPr id="10" name="文本框 9"/>
          <p:cNvSpPr txBox="1"/>
          <p:nvPr/>
        </p:nvSpPr>
        <p:spPr>
          <a:xfrm>
            <a:off x="4284345" y="4580890"/>
            <a:ext cx="4222750" cy="245110"/>
          </a:xfrm>
          <a:prstGeom prst="rect">
            <a:avLst/>
          </a:prstGeom>
        </p:spPr>
        <p:txBody>
          <a:bodyPr wrap="square">
            <a:spAutoFit/>
          </a:bodyPr>
          <a:p>
            <a:pPr marL="0" indent="0" algn="ctr" defTabSz="266700">
              <a:spcAft>
                <a:spcPts val="400"/>
              </a:spcAft>
            </a:pPr>
            <a:r>
              <a:rPr lang="en-US" altLang="zh-CN" sz="1000">
                <a:solidFill>
                  <a:srgbClr val="000000"/>
                </a:solidFill>
                <a:latin typeface="Times"/>
                <a:ea typeface="Times"/>
              </a:rPr>
              <a:t>Figure 3.</a:t>
            </a:r>
            <a:r>
              <a:rPr lang="en-US" altLang="zh-CN" sz="1000">
                <a:solidFill>
                  <a:srgbClr val="000000"/>
                </a:solidFill>
                <a:latin typeface="Times"/>
                <a:ea typeface="宋体" panose="02010600030101010101" pitchFamily="2" charset="-122"/>
              </a:rPr>
              <a:t> </a:t>
            </a:r>
            <a:r>
              <a:rPr lang="en-US" altLang="zh-CN" sz="1000">
                <a:solidFill>
                  <a:srgbClr val="000000"/>
                </a:solidFill>
                <a:latin typeface="Times"/>
                <a:ea typeface="Times"/>
              </a:rPr>
              <a:t>Legend of basic wall section</a:t>
            </a:r>
            <a:endParaRPr lang="en-US" altLang="zh-CN" sz="1000">
              <a:solidFill>
                <a:srgbClr val="000000"/>
              </a:solidFill>
              <a:latin typeface="Times"/>
              <a:ea typeface="Times"/>
            </a:endParaRPr>
          </a:p>
        </p:txBody>
      </p:sp>
      <p:sp>
        <p:nvSpPr>
          <p:cNvPr id="11" name="文本框 10"/>
          <p:cNvSpPr txBox="1"/>
          <p:nvPr/>
        </p:nvSpPr>
        <p:spPr>
          <a:xfrm>
            <a:off x="4305300" y="5229225"/>
            <a:ext cx="4347845" cy="1076325"/>
          </a:xfrm>
          <a:prstGeom prst="rect">
            <a:avLst/>
          </a:prstGeom>
        </p:spPr>
        <p:txBody>
          <a:bodyPr wrap="square">
            <a:spAutoFit/>
          </a:bodyPr>
          <a:p>
            <a:pPr marL="0" indent="226695" algn="just" defTabSz="266700">
              <a:spcAft>
                <a:spcPct val="0"/>
              </a:spcAft>
            </a:pPr>
            <a:r>
              <a:rPr lang="en-US" altLang="zh-CN" sz="1600">
                <a:latin typeface="Times New Roman" panose="02020603050405020304"/>
                <a:ea typeface="Times New Roman" panose="02020603050405020304"/>
              </a:rPr>
              <a:t>Predicate logic is used to define the expression of basic wall sections, and the inference rules of basic wall sections are derived from the geometric constraint relationships between line segments.</a:t>
            </a:r>
            <a:endParaRPr lang="en-US" altLang="zh-CN" sz="1600">
              <a:latin typeface="Times New Roman" panose="02020603050405020304"/>
              <a:ea typeface="Times New Roman" panose="02020603050405020304"/>
            </a:endParaRPr>
          </a:p>
        </p:txBody>
      </p:sp>
      <p:cxnSp>
        <p:nvCxnSpPr>
          <p:cNvPr id="17" name="直接连接符 16"/>
          <p:cNvCxnSpPr/>
          <p:nvPr/>
        </p:nvCxnSpPr>
        <p:spPr>
          <a:xfrm flipH="1">
            <a:off x="4140200" y="1484630"/>
            <a:ext cx="18415" cy="5184775"/>
          </a:xfrm>
          <a:prstGeom prst="line">
            <a:avLst/>
          </a:prstGeom>
          <a:ln w="12700" cmpd="sng">
            <a:solidFill>
              <a:srgbClr val="00B0F0"/>
            </a:solidFill>
            <a:prstDash val="sysDot"/>
          </a:ln>
        </p:spPr>
        <p:style>
          <a:lnRef idx="2">
            <a:schemeClr val="accent1"/>
          </a:lnRef>
          <a:fillRef idx="0">
            <a:srgbClr val="FFFFFF"/>
          </a:fillRef>
          <a:effectRef idx="0">
            <a:srgbClr val="FFFFFF"/>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矩形 3"/>
          <p:cNvSpPr/>
          <p:nvPr/>
        </p:nvSpPr>
        <p:spPr>
          <a:xfrm>
            <a:off x="0" y="0"/>
            <a:ext cx="2880995" cy="548640"/>
          </a:xfrm>
          <a:prstGeom prst="rect">
            <a:avLst/>
          </a:prstGeom>
          <a:solidFill>
            <a:srgbClr val="01447B"/>
          </a:solidFill>
          <a:ln w="0">
            <a:noFill/>
          </a:ln>
        </p:spPr>
        <p:style>
          <a:lnRef idx="0">
            <a:schemeClr val="accent1"/>
          </a:lnRef>
          <a:fillRef idx="0">
            <a:schemeClr val="accent1"/>
          </a:fillRef>
          <a:effectRef idx="0">
            <a:schemeClr val="accent1"/>
          </a:effectRef>
          <a:fontRef idx="minor">
            <a:schemeClr val="dk1"/>
          </a:fontRef>
        </p:style>
        <p:txBody>
          <a:bodyPr rtlCol="0" anchor="ctr"/>
          <a:p>
            <a:pPr algn="l"/>
            <a:r>
              <a:rPr lang="zh-CN" altLang="en-US" sz="2000">
                <a:solidFill>
                  <a:schemeClr val="bg1"/>
                </a:solidFill>
              </a:rPr>
              <a:t>Door and window block analysis algorithm</a:t>
            </a:r>
            <a:endParaRPr lang="zh-CN" altLang="en-US" sz="2000">
              <a:solidFill>
                <a:schemeClr val="bg1"/>
              </a:solidFill>
            </a:endParaRPr>
          </a:p>
        </p:txBody>
      </p:sp>
      <p:sp>
        <p:nvSpPr>
          <p:cNvPr id="5" name="文本框 4"/>
          <p:cNvSpPr txBox="1"/>
          <p:nvPr/>
        </p:nvSpPr>
        <p:spPr>
          <a:xfrm>
            <a:off x="107315" y="620395"/>
            <a:ext cx="8674100" cy="583565"/>
          </a:xfrm>
          <a:prstGeom prst="rect">
            <a:avLst/>
          </a:prstGeom>
        </p:spPr>
        <p:txBody>
          <a:bodyPr wrap="square">
            <a:spAutoFit/>
          </a:bodyPr>
          <a:p>
            <a:pPr marL="0" indent="0" algn="just" defTabSz="266700">
              <a:spcAft>
                <a:spcPct val="0"/>
              </a:spcAft>
            </a:pPr>
            <a:r>
              <a:rPr lang="en-US" altLang="zh-CN" sz="1600">
                <a:latin typeface="Times New Roman" panose="02020603050405020304"/>
                <a:ea typeface="Times New Roman" panose="02020603050405020304"/>
              </a:rPr>
              <a:t>Every drawing file has an invisible data area called a block definition table. The block definition table stores all block definitions, including all associated information of the block. </a:t>
            </a:r>
            <a:endParaRPr lang="en-US" altLang="zh-CN" sz="1600">
              <a:latin typeface="Times New Roman" panose="02020603050405020304"/>
              <a:ea typeface="Times New Roman" panose="02020603050405020304"/>
            </a:endParaRPr>
          </a:p>
        </p:txBody>
      </p:sp>
      <p:pic>
        <p:nvPicPr>
          <p:cNvPr id="6" name="图片 5"/>
          <p:cNvPicPr>
            <a:picLocks noChangeAspect="1"/>
          </p:cNvPicPr>
          <p:nvPr/>
        </p:nvPicPr>
        <p:blipFill>
          <a:blip r:embed="rId1"/>
          <a:srcRect t="18418"/>
          <a:stretch>
            <a:fillRect/>
          </a:stretch>
        </p:blipFill>
        <p:spPr>
          <a:xfrm>
            <a:off x="3924300" y="1917065"/>
            <a:ext cx="4883150" cy="1735455"/>
          </a:xfrm>
          <a:prstGeom prst="rect">
            <a:avLst/>
          </a:prstGeom>
        </p:spPr>
      </p:pic>
      <p:sp>
        <p:nvSpPr>
          <p:cNvPr id="7" name="文本框 6"/>
          <p:cNvSpPr txBox="1"/>
          <p:nvPr/>
        </p:nvSpPr>
        <p:spPr>
          <a:xfrm>
            <a:off x="4860290" y="3736975"/>
            <a:ext cx="2661285" cy="312420"/>
          </a:xfrm>
          <a:prstGeom prst="rect">
            <a:avLst/>
          </a:prstGeom>
        </p:spPr>
        <p:txBody>
          <a:bodyPr wrap="square">
            <a:noAutofit/>
          </a:bodyPr>
          <a:p>
            <a:pPr marL="0" indent="0" algn="just" defTabSz="266700">
              <a:spcAft>
                <a:spcPct val="0"/>
              </a:spcAft>
            </a:pPr>
            <a:r>
              <a:rPr lang="en-US" altLang="zh-CN" sz="1000">
                <a:solidFill>
                  <a:srgbClr val="000000"/>
                </a:solidFill>
                <a:latin typeface="Times"/>
                <a:ea typeface="Times"/>
              </a:rPr>
              <a:t>Figure 6.</a:t>
            </a:r>
            <a:r>
              <a:rPr lang="en-US" altLang="zh-CN" sz="1000">
                <a:solidFill>
                  <a:srgbClr val="000000"/>
                </a:solidFill>
                <a:latin typeface="Times"/>
                <a:ea typeface="宋体" panose="02010600030101010101" pitchFamily="2" charset="-122"/>
              </a:rPr>
              <a:t> </a:t>
            </a:r>
            <a:r>
              <a:rPr lang="en-US" altLang="zh-CN" sz="1000">
                <a:solidFill>
                  <a:srgbClr val="000000"/>
                </a:solidFill>
                <a:latin typeface="Times"/>
                <a:ea typeface="Times"/>
              </a:rPr>
              <a:t>Illustrations of doors and windows</a:t>
            </a:r>
            <a:endParaRPr lang="en-US" altLang="zh-CN" sz="1000">
              <a:solidFill>
                <a:srgbClr val="000000"/>
              </a:solidFill>
              <a:latin typeface="Times"/>
              <a:ea typeface="Times"/>
            </a:endParaRPr>
          </a:p>
        </p:txBody>
      </p:sp>
      <p:sp>
        <p:nvSpPr>
          <p:cNvPr id="8" name="文本框 7"/>
          <p:cNvSpPr txBox="1"/>
          <p:nvPr/>
        </p:nvSpPr>
        <p:spPr>
          <a:xfrm>
            <a:off x="106680" y="1191260"/>
            <a:ext cx="8420100" cy="829945"/>
          </a:xfrm>
          <a:prstGeom prst="rect">
            <a:avLst/>
          </a:prstGeom>
        </p:spPr>
        <p:txBody>
          <a:bodyPr wrap="square">
            <a:spAutoFit/>
          </a:bodyPr>
          <a:p>
            <a:pPr marL="0" indent="226695" algn="just" defTabSz="266700">
              <a:spcAft>
                <a:spcPct val="0"/>
              </a:spcAft>
            </a:pPr>
            <a:r>
              <a:rPr lang="en-US" altLang="zh-CN" sz="1600">
                <a:latin typeface="Times New Roman" panose="02020603050405020304"/>
                <a:ea typeface="Times New Roman" panose="02020603050405020304"/>
              </a:rPr>
              <a:t>Generally, it is the same width as the wall. Then during identification, the topological relationship with the wall and its own geometric characteristics can be used to make a judgment.</a:t>
            </a:r>
            <a:endParaRPr lang="en-US" altLang="zh-CN" sz="1600">
              <a:latin typeface="Times New Roman" panose="02020603050405020304"/>
              <a:ea typeface="Times New Roman" panose="02020603050405020304"/>
            </a:endParaRPr>
          </a:p>
          <a:p>
            <a:pPr marL="0" indent="226695" algn="just" defTabSz="266700">
              <a:spcAft>
                <a:spcPct val="0"/>
              </a:spcAft>
            </a:pPr>
            <a:endParaRPr lang="en-US" altLang="zh-CN" sz="1600">
              <a:latin typeface="Times New Roman" panose="02020603050405020304"/>
              <a:ea typeface="Times New Roman" panose="02020603050405020304"/>
            </a:endParaRPr>
          </a:p>
        </p:txBody>
      </p:sp>
      <p:sp>
        <p:nvSpPr>
          <p:cNvPr id="9" name="文本框 8"/>
          <p:cNvSpPr txBox="1"/>
          <p:nvPr/>
        </p:nvSpPr>
        <p:spPr>
          <a:xfrm>
            <a:off x="99060" y="1758950"/>
            <a:ext cx="4021455" cy="2393315"/>
          </a:xfrm>
          <a:prstGeom prst="rect">
            <a:avLst/>
          </a:prstGeom>
          <a:noFill/>
        </p:spPr>
        <p:txBody>
          <a:bodyPr wrap="square" rtlCol="0" anchor="t">
            <a:noAutofit/>
          </a:bodyPr>
          <a:p>
            <a:pPr marL="0" indent="226695" algn="just" defTabSz="266700">
              <a:spcAft>
                <a:spcPct val="0"/>
              </a:spcAft>
            </a:pPr>
            <a:r>
              <a:rPr lang="en-US" altLang="zh-CN" sz="1600">
                <a:solidFill>
                  <a:srgbClr val="FF0000"/>
                </a:solidFill>
                <a:latin typeface="Times New Roman" panose="02020603050405020304"/>
                <a:ea typeface="Times New Roman" panose="02020603050405020304"/>
                <a:sym typeface="+mn-ea"/>
              </a:rPr>
              <a:t>The identification steps are as follows:</a:t>
            </a:r>
            <a:endParaRPr lang="en-US" altLang="zh-CN" sz="1600">
              <a:solidFill>
                <a:srgbClr val="FF0000"/>
              </a:solidFill>
              <a:latin typeface="Times New Roman" panose="02020603050405020304"/>
              <a:ea typeface="Times New Roman" panose="02020603050405020304"/>
            </a:endParaRPr>
          </a:p>
          <a:p>
            <a:pPr marL="0" indent="226695" algn="just" defTabSz="266700">
              <a:spcAft>
                <a:spcPct val="0"/>
              </a:spcAft>
            </a:pPr>
            <a:r>
              <a:rPr lang="en-US" altLang="zh-CN" sz="1600">
                <a:latin typeface="Times New Roman" panose="02020603050405020304"/>
                <a:ea typeface="Times New Roman" panose="02020603050405020304"/>
                <a:sym typeface="+mn-ea"/>
              </a:rPr>
              <a:t>Extract wall end information.</a:t>
            </a:r>
            <a:endParaRPr lang="en-US" altLang="zh-CN" sz="1600">
              <a:latin typeface="Times New Roman" panose="02020603050405020304"/>
              <a:ea typeface="Times New Roman" panose="02020603050405020304"/>
            </a:endParaRPr>
          </a:p>
          <a:p>
            <a:pPr marL="0" indent="226695" algn="just" defTabSz="266700">
              <a:spcAft>
                <a:spcPct val="0"/>
              </a:spcAft>
            </a:pPr>
            <a:r>
              <a:rPr lang="en-US" altLang="zh-CN" sz="1600">
                <a:latin typeface="Times New Roman" panose="02020603050405020304"/>
                <a:ea typeface="Times New Roman" panose="02020603050405020304"/>
                <a:sym typeface="+mn-ea"/>
              </a:rPr>
              <a:t>Use wall end nodes to search for tiles within a selection range.</a:t>
            </a:r>
            <a:endParaRPr lang="en-US" altLang="zh-CN" sz="1600">
              <a:latin typeface="Times New Roman" panose="02020603050405020304"/>
              <a:ea typeface="Times New Roman" panose="02020603050405020304"/>
            </a:endParaRPr>
          </a:p>
          <a:p>
            <a:pPr marL="0" indent="226695" algn="just" defTabSz="266700">
              <a:spcAft>
                <a:spcPct val="0"/>
              </a:spcAft>
            </a:pPr>
            <a:r>
              <a:rPr lang="en-US" altLang="zh-CN" sz="1600">
                <a:latin typeface="Times New Roman" panose="02020603050405020304"/>
                <a:ea typeface="Times New Roman" panose="02020603050405020304"/>
                <a:sym typeface="+mn-ea"/>
              </a:rPr>
              <a:t>Obtain the block and analyze the geometric constraints of the internal elements of the block according to the characteristics of the window.</a:t>
            </a:r>
            <a:endParaRPr lang="en-US" altLang="zh-CN" sz="1600">
              <a:latin typeface="Times New Roman" panose="02020603050405020304"/>
              <a:ea typeface="Times New Roman" panose="02020603050405020304"/>
            </a:endParaRPr>
          </a:p>
          <a:p>
            <a:pPr marL="0" indent="226695" algn="just" defTabSz="266700">
              <a:spcAft>
                <a:spcPct val="0"/>
              </a:spcAft>
            </a:pPr>
            <a:r>
              <a:rPr lang="en-US" altLang="zh-CN" sz="1600">
                <a:latin typeface="Times New Roman" panose="02020603050405020304"/>
                <a:ea typeface="Times New Roman" panose="02020603050405020304"/>
                <a:sym typeface="+mn-ea"/>
              </a:rPr>
              <a:t>Return the recognition result and store it.</a:t>
            </a:r>
            <a:endParaRPr lang="en-US" altLang="zh-CN" sz="1600">
              <a:latin typeface="Times New Roman" panose="02020603050405020304"/>
              <a:ea typeface="Times New Roman" panose="02020603050405020304"/>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矩形 3"/>
          <p:cNvSpPr/>
          <p:nvPr/>
        </p:nvSpPr>
        <p:spPr>
          <a:xfrm>
            <a:off x="0" y="0"/>
            <a:ext cx="3393440" cy="548640"/>
          </a:xfrm>
          <a:prstGeom prst="rect">
            <a:avLst/>
          </a:prstGeom>
          <a:solidFill>
            <a:srgbClr val="01447B"/>
          </a:solidFill>
          <a:ln w="0">
            <a:noFill/>
          </a:ln>
        </p:spPr>
        <p:style>
          <a:lnRef idx="0">
            <a:schemeClr val="accent1"/>
          </a:lnRef>
          <a:fillRef idx="0">
            <a:schemeClr val="accent1"/>
          </a:fillRef>
          <a:effectRef idx="0">
            <a:schemeClr val="accent1"/>
          </a:effectRef>
          <a:fontRef idx="minor">
            <a:schemeClr val="dk1"/>
          </a:fontRef>
        </p:style>
        <p:txBody>
          <a:bodyPr rtlCol="0" anchor="ctr"/>
          <a:p>
            <a:pPr algn="l"/>
            <a:r>
              <a:rPr lang="zh-CN" altLang="en-US" sz="2000">
                <a:solidFill>
                  <a:schemeClr val="bg1"/>
                </a:solidFill>
              </a:rPr>
              <a:t>Internal and external wall differentiation algorithm</a:t>
            </a:r>
            <a:endParaRPr lang="zh-CN" altLang="en-US" sz="2000">
              <a:solidFill>
                <a:schemeClr val="bg1"/>
              </a:solidFill>
            </a:endParaRPr>
          </a:p>
        </p:txBody>
      </p:sp>
      <p:sp>
        <p:nvSpPr>
          <p:cNvPr id="2" name="文本框 1"/>
          <p:cNvSpPr txBox="1"/>
          <p:nvPr/>
        </p:nvSpPr>
        <p:spPr>
          <a:xfrm>
            <a:off x="0" y="620395"/>
            <a:ext cx="4363085" cy="829945"/>
          </a:xfrm>
          <a:prstGeom prst="rect">
            <a:avLst/>
          </a:prstGeom>
        </p:spPr>
        <p:txBody>
          <a:bodyPr wrap="square">
            <a:spAutoFit/>
          </a:bodyPr>
          <a:p>
            <a:pPr algn="just" defTabSz="266700"/>
            <a:r>
              <a:rPr lang="en-US" altLang="zh-CN" sz="1600">
                <a:latin typeface="Times New Roman" panose="02020603050405020304"/>
                <a:ea typeface="Times New Roman" panose="02020603050405020304"/>
              </a:rPr>
              <a:t>The distinction between interior and exterior walls has always been a blind spot and difficulty in the field of architectural graphic recognition. </a:t>
            </a:r>
            <a:endParaRPr lang="en-US" altLang="zh-CN" sz="1600">
              <a:latin typeface="Times New Roman" panose="02020603050405020304"/>
              <a:ea typeface="Times New Roman" panose="02020603050405020304"/>
            </a:endParaRPr>
          </a:p>
        </p:txBody>
      </p:sp>
      <p:sp>
        <p:nvSpPr>
          <p:cNvPr id="8" name="文本框 7"/>
          <p:cNvSpPr txBox="1"/>
          <p:nvPr/>
        </p:nvSpPr>
        <p:spPr>
          <a:xfrm>
            <a:off x="-635" y="1450340"/>
            <a:ext cx="4412615" cy="1076325"/>
          </a:xfrm>
          <a:prstGeom prst="rect">
            <a:avLst/>
          </a:prstGeom>
        </p:spPr>
        <p:txBody>
          <a:bodyPr wrap="square">
            <a:spAutoFit/>
          </a:bodyPr>
          <a:p>
            <a:pPr algn="just" defTabSz="266700"/>
            <a:r>
              <a:rPr lang="en-US" altLang="zh-CN" sz="1600">
                <a:latin typeface="Times New Roman" panose="02020603050405020304"/>
                <a:ea typeface="Times New Roman" panose="02020603050405020304"/>
              </a:rPr>
              <a:t>The user selects the frame of the architectural drawing, and combines the frame, connecting line segments and identified walls to form a selection set boundary_ss 1, as shown in Figure 7.</a:t>
            </a:r>
            <a:endParaRPr lang="en-US" altLang="zh-CN" sz="1600">
              <a:latin typeface="Times New Roman" panose="02020603050405020304"/>
              <a:ea typeface="Times New Roman" panose="02020603050405020304"/>
            </a:endParaRPr>
          </a:p>
        </p:txBody>
      </p:sp>
      <p:graphicFrame>
        <p:nvGraphicFramePr>
          <p:cNvPr id="3" name="Object 12"/>
          <p:cNvGraphicFramePr>
            <a:graphicFrameLocks noChangeAspect="1"/>
          </p:cNvGraphicFramePr>
          <p:nvPr/>
        </p:nvGraphicFramePr>
        <p:xfrm>
          <a:off x="395288" y="2636838"/>
          <a:ext cx="3282315" cy="1771015"/>
        </p:xfrm>
        <a:graphic>
          <a:graphicData uri="http://schemas.openxmlformats.org/presentationml/2006/ole">
            <mc:AlternateContent xmlns:mc="http://schemas.openxmlformats.org/markup-compatibility/2006">
              <mc:Choice xmlns:v="urn:schemas-microsoft-com:vml" Requires="v">
                <p:oleObj spid="_x0000_s3076" name="" r:id="rId1" imgW="9067800" imgH="5162550" progId="AutoCAD.Drawing.16">
                  <p:embed/>
                </p:oleObj>
              </mc:Choice>
              <mc:Fallback>
                <p:oleObj name="" r:id="rId1" imgW="9067800" imgH="5162550" progId="AutoCAD.Drawing.16">
                  <p:embed/>
                  <p:pic>
                    <p:nvPicPr>
                      <p:cNvPr id="0" name="图片 3075"/>
                      <p:cNvPicPr/>
                      <p:nvPr/>
                    </p:nvPicPr>
                    <p:blipFill>
                      <a:blip r:embed="rId2"/>
                      <a:stretch>
                        <a:fillRect/>
                      </a:stretch>
                    </p:blipFill>
                    <p:spPr>
                      <a:xfrm>
                        <a:off x="395288" y="2636838"/>
                        <a:ext cx="3282315" cy="1771015"/>
                      </a:xfrm>
                      <a:prstGeom prst="rect">
                        <a:avLst/>
                      </a:prstGeom>
                      <a:noFill/>
                      <a:ln w="38100">
                        <a:noFill/>
                        <a:miter/>
                      </a:ln>
                    </p:spPr>
                  </p:pic>
                </p:oleObj>
              </mc:Fallback>
            </mc:AlternateContent>
          </a:graphicData>
        </a:graphic>
      </p:graphicFrame>
      <p:sp>
        <p:nvSpPr>
          <p:cNvPr id="9" name="文本框 8"/>
          <p:cNvSpPr txBox="1"/>
          <p:nvPr/>
        </p:nvSpPr>
        <p:spPr>
          <a:xfrm>
            <a:off x="36195" y="4509135"/>
            <a:ext cx="4201160" cy="189865"/>
          </a:xfrm>
          <a:prstGeom prst="rect">
            <a:avLst/>
          </a:prstGeom>
        </p:spPr>
        <p:txBody>
          <a:bodyPr wrap="square">
            <a:noAutofit/>
          </a:bodyPr>
          <a:p>
            <a:pPr indent="266700" algn="ctr" defTabSz="266700">
              <a:spcAft>
                <a:spcPts val="400"/>
              </a:spcAft>
            </a:pPr>
            <a:r>
              <a:rPr lang="en-US" altLang="zh-CN" sz="1000">
                <a:solidFill>
                  <a:srgbClr val="000000"/>
                </a:solidFill>
                <a:latin typeface="Times"/>
                <a:ea typeface="Times"/>
              </a:rPr>
              <a:t>Figure 7.</a:t>
            </a:r>
            <a:r>
              <a:rPr lang="en-US" altLang="zh-CN" sz="1000">
                <a:solidFill>
                  <a:srgbClr val="000000"/>
                </a:solidFill>
                <a:latin typeface="Times"/>
                <a:ea typeface="宋体" panose="02010600030101010101" pitchFamily="2" charset="-122"/>
              </a:rPr>
              <a:t> </a:t>
            </a:r>
            <a:r>
              <a:rPr lang="en-US" altLang="zh-CN" sz="1000">
                <a:solidFill>
                  <a:srgbClr val="000000"/>
                </a:solidFill>
                <a:latin typeface="Times"/>
                <a:ea typeface="Times"/>
              </a:rPr>
              <a:t>Closed construction set</a:t>
            </a:r>
            <a:endParaRPr lang="en-US" altLang="zh-CN" sz="1000">
              <a:solidFill>
                <a:srgbClr val="000000"/>
              </a:solidFill>
              <a:latin typeface="Times"/>
              <a:ea typeface="Times"/>
            </a:endParaRPr>
          </a:p>
        </p:txBody>
      </p:sp>
      <p:sp>
        <p:nvSpPr>
          <p:cNvPr id="12" name="文本框 11"/>
          <p:cNvSpPr txBox="1"/>
          <p:nvPr/>
        </p:nvSpPr>
        <p:spPr>
          <a:xfrm>
            <a:off x="23495" y="4725670"/>
            <a:ext cx="4262120" cy="583565"/>
          </a:xfrm>
          <a:prstGeom prst="rect">
            <a:avLst/>
          </a:prstGeom>
        </p:spPr>
        <p:txBody>
          <a:bodyPr wrap="square">
            <a:spAutoFit/>
          </a:bodyPr>
          <a:p>
            <a:pPr algn="just" defTabSz="266700"/>
            <a:r>
              <a:rPr lang="en-US" altLang="zh-CN" sz="1600">
                <a:latin typeface="Times New Roman" panose="02020603050405020304"/>
                <a:ea typeface="Times New Roman" panose="02020603050405020304"/>
              </a:rPr>
              <a:t>Extract the outline polyline entity, and then operate on the entity to extract the node table.</a:t>
            </a:r>
            <a:endParaRPr lang="en-US" altLang="zh-CN" sz="1600">
              <a:latin typeface="Times New Roman" panose="02020603050405020304"/>
              <a:ea typeface="Times New Roman" panose="02020603050405020304"/>
            </a:endParaRPr>
          </a:p>
        </p:txBody>
      </p:sp>
      <p:pic>
        <p:nvPicPr>
          <p:cNvPr id="13" name="图片 12"/>
          <p:cNvPicPr>
            <a:picLocks noChangeAspect="1"/>
          </p:cNvPicPr>
          <p:nvPr/>
        </p:nvPicPr>
        <p:blipFill>
          <a:blip r:embed="rId3"/>
          <a:stretch>
            <a:fillRect/>
          </a:stretch>
        </p:blipFill>
        <p:spPr>
          <a:xfrm>
            <a:off x="4436745" y="692785"/>
            <a:ext cx="4504690" cy="1595755"/>
          </a:xfrm>
          <a:prstGeom prst="rect">
            <a:avLst/>
          </a:prstGeom>
        </p:spPr>
      </p:pic>
      <p:sp>
        <p:nvSpPr>
          <p:cNvPr id="14" name="文本框 13"/>
          <p:cNvSpPr txBox="1"/>
          <p:nvPr/>
        </p:nvSpPr>
        <p:spPr>
          <a:xfrm>
            <a:off x="4500245" y="2565400"/>
            <a:ext cx="4324985" cy="583565"/>
          </a:xfrm>
          <a:prstGeom prst="rect">
            <a:avLst/>
          </a:prstGeom>
        </p:spPr>
        <p:txBody>
          <a:bodyPr wrap="square">
            <a:spAutoFit/>
          </a:bodyPr>
          <a:p>
            <a:pPr algn="just" defTabSz="266700"/>
            <a:r>
              <a:rPr lang="en-US" altLang="zh-CN" sz="1600">
                <a:latin typeface="Times New Roman" panose="02020603050405020304"/>
                <a:ea typeface="Times New Roman" panose="02020603050405020304"/>
              </a:rPr>
              <a:t>Perform internal and external point search based on nodes on the contour. </a:t>
            </a:r>
            <a:endParaRPr lang="en-US" altLang="zh-CN" sz="1600">
              <a:latin typeface="Times New Roman" panose="02020603050405020304"/>
              <a:ea typeface="Times New Roman" panose="02020603050405020304"/>
            </a:endParaRPr>
          </a:p>
        </p:txBody>
      </p:sp>
      <p:pic>
        <p:nvPicPr>
          <p:cNvPr id="5" name="图片 -2147482610" descr="内外点"/>
          <p:cNvPicPr>
            <a:picLocks noChangeAspect="1"/>
          </p:cNvPicPr>
          <p:nvPr/>
        </p:nvPicPr>
        <p:blipFill>
          <a:blip r:embed="rId4"/>
          <a:stretch>
            <a:fillRect/>
          </a:stretch>
        </p:blipFill>
        <p:spPr>
          <a:xfrm>
            <a:off x="5292090" y="3069590"/>
            <a:ext cx="2401570" cy="1924050"/>
          </a:xfrm>
          <a:prstGeom prst="rect">
            <a:avLst/>
          </a:prstGeom>
          <a:noFill/>
          <a:ln w="9525">
            <a:noFill/>
          </a:ln>
        </p:spPr>
      </p:pic>
      <p:sp>
        <p:nvSpPr>
          <p:cNvPr id="16" name="文本框 15"/>
          <p:cNvSpPr txBox="1"/>
          <p:nvPr/>
        </p:nvSpPr>
        <p:spPr>
          <a:xfrm>
            <a:off x="4471670" y="2302510"/>
            <a:ext cx="4669155" cy="224155"/>
          </a:xfrm>
          <a:prstGeom prst="rect">
            <a:avLst/>
          </a:prstGeom>
        </p:spPr>
        <p:txBody>
          <a:bodyPr>
            <a:noAutofit/>
          </a:bodyPr>
          <a:p>
            <a:pPr marL="0" indent="0" algn="ctr" defTabSz="266700">
              <a:spcAft>
                <a:spcPct val="0"/>
              </a:spcAft>
            </a:pPr>
            <a:r>
              <a:rPr lang="en-US" altLang="zh-CN" sz="1000">
                <a:solidFill>
                  <a:srgbClr val="000000"/>
                </a:solidFill>
                <a:latin typeface="Times"/>
                <a:ea typeface="Times"/>
              </a:rPr>
              <a:t>Figure</a:t>
            </a:r>
            <a:r>
              <a:rPr lang="en-US" altLang="zh-CN" sz="1000">
                <a:solidFill>
                  <a:srgbClr val="000000"/>
                </a:solidFill>
                <a:latin typeface="Times"/>
                <a:ea typeface="宋体" panose="02010600030101010101" pitchFamily="2" charset="-122"/>
              </a:rPr>
              <a:t> </a:t>
            </a:r>
            <a:r>
              <a:rPr lang="en-US" altLang="zh-CN" sz="1000">
                <a:solidFill>
                  <a:srgbClr val="000000"/>
                </a:solidFill>
                <a:latin typeface="Times"/>
                <a:ea typeface="Times"/>
              </a:rPr>
              <a:t>8.  Polyline</a:t>
            </a:r>
            <a:r>
              <a:rPr lang="en-US" altLang="zh-CN" sz="1000">
                <a:solidFill>
                  <a:srgbClr val="000000"/>
                </a:solidFill>
                <a:latin typeface="Times"/>
                <a:ea typeface="宋体" panose="02010600030101010101" pitchFamily="2" charset="-122"/>
              </a:rPr>
              <a:t>        </a:t>
            </a:r>
            <a:r>
              <a:rPr lang="en-US" altLang="zh-CN" sz="1000">
                <a:solidFill>
                  <a:srgbClr val="000000"/>
                </a:solidFill>
                <a:latin typeface="Times"/>
                <a:ea typeface="Times"/>
              </a:rPr>
              <a:t>Figure</a:t>
            </a:r>
            <a:r>
              <a:rPr lang="en-US" altLang="zh-CN" sz="1000">
                <a:solidFill>
                  <a:srgbClr val="000000"/>
                </a:solidFill>
                <a:latin typeface="Times"/>
                <a:ea typeface="宋体" panose="02010600030101010101" pitchFamily="2" charset="-122"/>
              </a:rPr>
              <a:t> </a:t>
            </a:r>
            <a:r>
              <a:rPr lang="en-US" altLang="zh-CN" sz="1000">
                <a:solidFill>
                  <a:srgbClr val="000000"/>
                </a:solidFill>
                <a:latin typeface="Times"/>
                <a:ea typeface="Times"/>
              </a:rPr>
              <a:t>9.</a:t>
            </a:r>
            <a:r>
              <a:rPr lang="en-US" altLang="zh-CN" sz="1000">
                <a:solidFill>
                  <a:srgbClr val="000000"/>
                </a:solidFill>
                <a:latin typeface="Times"/>
                <a:ea typeface="宋体" panose="02010600030101010101" pitchFamily="2" charset="-122"/>
              </a:rPr>
              <a:t> </a:t>
            </a:r>
            <a:r>
              <a:rPr lang="en-US" altLang="zh-CN" sz="1000">
                <a:solidFill>
                  <a:srgbClr val="000000"/>
                </a:solidFill>
                <a:latin typeface="Times"/>
                <a:ea typeface="Times"/>
              </a:rPr>
              <a:t>Contour line</a:t>
            </a:r>
            <a:endParaRPr lang="en-US" altLang="zh-CN" sz="1000">
              <a:solidFill>
                <a:srgbClr val="000000"/>
              </a:solidFill>
              <a:latin typeface="Times"/>
              <a:ea typeface="Times"/>
            </a:endParaRPr>
          </a:p>
        </p:txBody>
      </p:sp>
      <p:cxnSp>
        <p:nvCxnSpPr>
          <p:cNvPr id="17" name="直接连接符 16"/>
          <p:cNvCxnSpPr/>
          <p:nvPr/>
        </p:nvCxnSpPr>
        <p:spPr>
          <a:xfrm>
            <a:off x="4406265" y="607060"/>
            <a:ext cx="21590" cy="4838700"/>
          </a:xfrm>
          <a:prstGeom prst="line">
            <a:avLst/>
          </a:prstGeom>
          <a:ln w="12700" cmpd="sng">
            <a:solidFill>
              <a:srgbClr val="00B0F0"/>
            </a:solidFill>
            <a:prstDash val="sysDot"/>
          </a:ln>
        </p:spPr>
        <p:style>
          <a:lnRef idx="2">
            <a:schemeClr val="accent1"/>
          </a:lnRef>
          <a:fillRef idx="0">
            <a:srgbClr val="FFFFFF"/>
          </a:fillRef>
          <a:effectRef idx="0">
            <a:srgbClr val="FFFFFF"/>
          </a:effectRef>
          <a:fontRef idx="minor">
            <a:schemeClr val="tx1"/>
          </a:fontRef>
        </p:style>
      </p:cxnSp>
      <p:sp>
        <p:nvSpPr>
          <p:cNvPr id="18" name="文本框 17"/>
          <p:cNvSpPr txBox="1"/>
          <p:nvPr/>
        </p:nvSpPr>
        <p:spPr>
          <a:xfrm>
            <a:off x="4471670" y="4993640"/>
            <a:ext cx="4368800" cy="252730"/>
          </a:xfrm>
          <a:prstGeom prst="rect">
            <a:avLst/>
          </a:prstGeom>
        </p:spPr>
        <p:txBody>
          <a:bodyPr>
            <a:noAutofit/>
          </a:bodyPr>
          <a:p>
            <a:pPr marL="0" indent="0" algn="ctr" defTabSz="266700">
              <a:spcAft>
                <a:spcPct val="0"/>
              </a:spcAft>
            </a:pPr>
            <a:r>
              <a:rPr lang="en-US" altLang="zh-CN" sz="1000">
                <a:latin typeface="Times New Roman" panose="02020603050405020304"/>
                <a:ea typeface="宋体" panose="02010600030101010101" pitchFamily="2" charset="-122"/>
              </a:rPr>
              <a:t>Figure</a:t>
            </a:r>
            <a:r>
              <a:rPr lang="en-US" altLang="zh-CN" sz="1000">
                <a:latin typeface="宋体" panose="02010600030101010101" pitchFamily="2" charset="-122"/>
                <a:ea typeface="宋体" panose="02010600030101010101" pitchFamily="2" charset="-122"/>
              </a:rPr>
              <a:t> </a:t>
            </a:r>
            <a:r>
              <a:rPr lang="en-US" altLang="zh-CN" sz="1000">
                <a:latin typeface="Times New Roman" panose="02020603050405020304"/>
                <a:ea typeface="Times New Roman" panose="02020603050405020304"/>
              </a:rPr>
              <a:t>10. </a:t>
            </a:r>
            <a:r>
              <a:rPr lang="en-US" altLang="zh-CN" sz="1000">
                <a:latin typeface="Times New Roman" panose="02020603050405020304"/>
                <a:ea typeface="宋体" panose="02010600030101010101" pitchFamily="2" charset="-122"/>
              </a:rPr>
              <a:t> </a:t>
            </a:r>
            <a:r>
              <a:rPr lang="en-US" altLang="zh-CN" sz="1000">
                <a:latin typeface="Times New Roman" panose="02020603050405020304"/>
                <a:ea typeface="Times New Roman" panose="02020603050405020304"/>
              </a:rPr>
              <a:t>Inner point and outer point definition </a:t>
            </a:r>
            <a:r>
              <a:rPr lang="en-US" altLang="zh-CN" sz="1000">
                <a:latin typeface="Times New Roman" panose="02020603050405020304"/>
                <a:ea typeface="宋体" panose="02010600030101010101" pitchFamily="2" charset="-122"/>
              </a:rPr>
              <a:t>legend</a:t>
            </a:r>
            <a:endParaRPr lang="en-US" altLang="zh-CN" sz="1000">
              <a:latin typeface="Times New Roman" panose="02020603050405020304"/>
              <a:ea typeface="宋体" panose="02010600030101010101"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矩形 1"/>
          <p:cNvSpPr/>
          <p:nvPr/>
        </p:nvSpPr>
        <p:spPr>
          <a:xfrm>
            <a:off x="0" y="0"/>
            <a:ext cx="2627630" cy="548640"/>
          </a:xfrm>
          <a:prstGeom prst="rect">
            <a:avLst/>
          </a:prstGeom>
          <a:solidFill>
            <a:srgbClr val="01447B"/>
          </a:solidFill>
          <a:ln w="0">
            <a:noFill/>
          </a:ln>
        </p:spPr>
        <p:style>
          <a:lnRef idx="0">
            <a:schemeClr val="accent1"/>
          </a:lnRef>
          <a:fillRef idx="0">
            <a:schemeClr val="accent1"/>
          </a:fillRef>
          <a:effectRef idx="0">
            <a:schemeClr val="accent1"/>
          </a:effectRef>
          <a:fontRef idx="minor">
            <a:schemeClr val="dk1"/>
          </a:fontRef>
        </p:style>
        <p:txBody>
          <a:bodyPr rtlCol="0" anchor="ctr"/>
          <a:p>
            <a:pPr algn="l"/>
            <a:r>
              <a:rPr lang="zh-CN" altLang="en-US" sz="2000">
                <a:solidFill>
                  <a:schemeClr val="bg1"/>
                </a:solidFill>
              </a:rPr>
              <a:t>Room area recognition algorithm</a:t>
            </a:r>
            <a:endParaRPr lang="zh-CN" altLang="en-US" sz="2000">
              <a:solidFill>
                <a:schemeClr val="bg1"/>
              </a:solidFill>
            </a:endParaRPr>
          </a:p>
        </p:txBody>
      </p:sp>
      <p:sp>
        <p:nvSpPr>
          <p:cNvPr id="3" name="文本框 2"/>
          <p:cNvSpPr txBox="1"/>
          <p:nvPr/>
        </p:nvSpPr>
        <p:spPr>
          <a:xfrm>
            <a:off x="35560" y="621030"/>
            <a:ext cx="8906510" cy="829945"/>
          </a:xfrm>
          <a:prstGeom prst="rect">
            <a:avLst/>
          </a:prstGeom>
        </p:spPr>
        <p:txBody>
          <a:bodyPr wrap="square">
            <a:spAutoFit/>
          </a:bodyPr>
          <a:p>
            <a:pPr marL="0" indent="0" algn="just" defTabSz="266700">
              <a:spcAft>
                <a:spcPct val="0"/>
              </a:spcAft>
            </a:pPr>
            <a:r>
              <a:rPr lang="en-US" altLang="zh-CN" sz="1600">
                <a:latin typeface="Times New Roman" panose="02020603050405020304"/>
                <a:ea typeface="Times New Roman" panose="02020603050405020304"/>
              </a:rPr>
              <a:t>A</a:t>
            </a:r>
            <a:r>
              <a:rPr lang="en-US" altLang="zh-CN" sz="1600">
                <a:latin typeface="Times New Roman" panose="02020603050405020304"/>
                <a:ea typeface="宋体" panose="02010600030101010101" pitchFamily="2" charset="-122"/>
              </a:rPr>
              <a:t> </a:t>
            </a:r>
            <a:r>
              <a:rPr lang="en-US" altLang="zh-CN" sz="1600">
                <a:latin typeface="Times New Roman" panose="02020603050405020304"/>
                <a:ea typeface="Times New Roman" panose="02020603050405020304"/>
              </a:rPr>
              <a:t>closed area block formed by wall sections connecting each wall segment . A complete wall topology in a building plane is composed of multiple such closed area blocks, which are connected to each other through door and window symbols. up to form a closed room.</a:t>
            </a:r>
            <a:endParaRPr lang="en-US" altLang="zh-CN" sz="1600">
              <a:latin typeface="Times New Roman" panose="02020603050405020304"/>
              <a:ea typeface="Times New Roman" panose="02020603050405020304"/>
            </a:endParaRPr>
          </a:p>
        </p:txBody>
      </p:sp>
      <p:pic>
        <p:nvPicPr>
          <p:cNvPr id="4" name="图片 3"/>
          <p:cNvPicPr>
            <a:picLocks noChangeAspect="1"/>
          </p:cNvPicPr>
          <p:nvPr/>
        </p:nvPicPr>
        <p:blipFill>
          <a:blip r:embed="rId1"/>
          <a:stretch>
            <a:fillRect/>
          </a:stretch>
        </p:blipFill>
        <p:spPr>
          <a:xfrm>
            <a:off x="234950" y="2850515"/>
            <a:ext cx="4248150" cy="2018665"/>
          </a:xfrm>
          <a:prstGeom prst="rect">
            <a:avLst/>
          </a:prstGeom>
        </p:spPr>
      </p:pic>
      <p:sp>
        <p:nvSpPr>
          <p:cNvPr id="5" name="文本框 4"/>
          <p:cNvSpPr txBox="1"/>
          <p:nvPr/>
        </p:nvSpPr>
        <p:spPr>
          <a:xfrm>
            <a:off x="323850" y="4869180"/>
            <a:ext cx="4070350" cy="345440"/>
          </a:xfrm>
          <a:prstGeom prst="rect">
            <a:avLst/>
          </a:prstGeom>
        </p:spPr>
        <p:txBody>
          <a:bodyPr>
            <a:noAutofit/>
          </a:bodyPr>
          <a:p>
            <a:pPr marL="0" indent="0" algn="ctr" defTabSz="266700">
              <a:spcAft>
                <a:spcPts val="400"/>
              </a:spcAft>
            </a:pPr>
            <a:r>
              <a:rPr lang="en-US" altLang="zh-CN" sz="1000">
                <a:latin typeface="Times New Roman" panose="02020603050405020304"/>
                <a:ea typeface="Times New Roman" panose="02020603050405020304"/>
              </a:rPr>
              <a:t>Figure 12.</a:t>
            </a:r>
            <a:r>
              <a:rPr lang="en-US" altLang="zh-CN" sz="1000">
                <a:latin typeface="Times New Roman" panose="02020603050405020304"/>
                <a:ea typeface="宋体" panose="02010600030101010101" pitchFamily="2" charset="-122"/>
              </a:rPr>
              <a:t> </a:t>
            </a:r>
            <a:r>
              <a:rPr lang="en-US" altLang="zh-CN" sz="1000">
                <a:latin typeface="Times New Roman" panose="02020603050405020304"/>
                <a:ea typeface="Times New Roman" panose="02020603050405020304"/>
              </a:rPr>
              <a:t>Wall recognition example</a:t>
            </a:r>
            <a:endParaRPr lang="en-US" altLang="zh-CN" sz="1000">
              <a:latin typeface="Times New Roman" panose="02020603050405020304"/>
              <a:ea typeface="Times New Roman" panose="02020603050405020304"/>
            </a:endParaRPr>
          </a:p>
        </p:txBody>
      </p:sp>
      <p:sp>
        <p:nvSpPr>
          <p:cNvPr id="6" name="文本框 5"/>
          <p:cNvSpPr txBox="1"/>
          <p:nvPr/>
        </p:nvSpPr>
        <p:spPr>
          <a:xfrm>
            <a:off x="85725" y="1445895"/>
            <a:ext cx="4658995" cy="1322070"/>
          </a:xfrm>
          <a:prstGeom prst="rect">
            <a:avLst/>
          </a:prstGeom>
        </p:spPr>
        <p:txBody>
          <a:bodyPr wrap="square">
            <a:spAutoFit/>
          </a:bodyPr>
          <a:p>
            <a:pPr marL="0" indent="226695" algn="l" defTabSz="266700">
              <a:spcAft>
                <a:spcPct val="0"/>
              </a:spcAft>
            </a:pPr>
            <a:r>
              <a:rPr lang="en-US" altLang="zh-CN" sz="1600">
                <a:latin typeface="Times New Roman" panose="02020603050405020304"/>
                <a:ea typeface="Times New Roman" panose="02020603050405020304"/>
              </a:rPr>
              <a:t>Through wall recognition, door and window recognition, and internal and external wall recognition, the recognition information has now been obtained. The following two schematic diagrams are used to illustrate the obtained information.</a:t>
            </a:r>
            <a:endParaRPr lang="en-US" altLang="zh-CN" sz="1600">
              <a:latin typeface="Times New Roman" panose="02020603050405020304"/>
              <a:ea typeface="Times New Roman" panose="02020603050405020304"/>
            </a:endParaRPr>
          </a:p>
        </p:txBody>
      </p:sp>
      <p:sp>
        <p:nvSpPr>
          <p:cNvPr id="7" name="文本框 6"/>
          <p:cNvSpPr txBox="1"/>
          <p:nvPr/>
        </p:nvSpPr>
        <p:spPr>
          <a:xfrm>
            <a:off x="4932045" y="1445895"/>
            <a:ext cx="4096385" cy="1076325"/>
          </a:xfrm>
          <a:prstGeom prst="rect">
            <a:avLst/>
          </a:prstGeom>
        </p:spPr>
        <p:txBody>
          <a:bodyPr wrap="square">
            <a:noAutofit/>
          </a:bodyPr>
          <a:p>
            <a:pPr marL="0" indent="0" algn="l" defTabSz="266700">
              <a:spcAft>
                <a:spcPct val="0"/>
              </a:spcAft>
            </a:pPr>
            <a:r>
              <a:rPr lang="en-US" altLang="zh-CN" sz="1600">
                <a:latin typeface="Times New Roman" panose="02020603050405020304"/>
                <a:ea typeface="Times New Roman" panose="02020603050405020304"/>
              </a:rPr>
              <a:t>   Obtain the closed area polyline entity generated by the BOUNDARY command, and then operate on the entity to extract the node table. As shown in Figure 13:</a:t>
            </a:r>
            <a:endParaRPr lang="en-US" altLang="zh-CN" sz="1600">
              <a:latin typeface="Times New Roman" panose="02020603050405020304"/>
              <a:ea typeface="Times New Roman" panose="02020603050405020304"/>
            </a:endParaRPr>
          </a:p>
        </p:txBody>
      </p:sp>
      <p:cxnSp>
        <p:nvCxnSpPr>
          <p:cNvPr id="17" name="直接连接符 16"/>
          <p:cNvCxnSpPr/>
          <p:nvPr/>
        </p:nvCxnSpPr>
        <p:spPr>
          <a:xfrm>
            <a:off x="4802505" y="1269365"/>
            <a:ext cx="0" cy="3888105"/>
          </a:xfrm>
          <a:prstGeom prst="line">
            <a:avLst/>
          </a:prstGeom>
          <a:ln w="12700" cmpd="sng">
            <a:solidFill>
              <a:srgbClr val="00B0F0"/>
            </a:solidFill>
            <a:prstDash val="sysDot"/>
          </a:ln>
        </p:spPr>
        <p:style>
          <a:lnRef idx="2">
            <a:schemeClr val="accent1"/>
          </a:lnRef>
          <a:fillRef idx="0">
            <a:srgbClr val="FFFFFF"/>
          </a:fillRef>
          <a:effectRef idx="0">
            <a:srgbClr val="FFFFFF"/>
          </a:effectRef>
          <a:fontRef idx="minor">
            <a:schemeClr val="tx1"/>
          </a:fontRef>
        </p:style>
      </p:cxnSp>
      <p:pic>
        <p:nvPicPr>
          <p:cNvPr id="9" name="图片 13"/>
          <p:cNvPicPr>
            <a:picLocks noChangeAspect="1"/>
          </p:cNvPicPr>
          <p:nvPr/>
        </p:nvPicPr>
        <p:blipFill>
          <a:blip r:embed="rId2"/>
          <a:stretch>
            <a:fillRect/>
          </a:stretch>
        </p:blipFill>
        <p:spPr>
          <a:xfrm>
            <a:off x="4932045" y="2637155"/>
            <a:ext cx="4011295" cy="1852295"/>
          </a:xfrm>
          <a:prstGeom prst="rect">
            <a:avLst/>
          </a:prstGeom>
          <a:noFill/>
          <a:ln>
            <a:noFill/>
          </a:ln>
        </p:spPr>
      </p:pic>
      <p:sp>
        <p:nvSpPr>
          <p:cNvPr id="8" name="文本框 7"/>
          <p:cNvSpPr txBox="1"/>
          <p:nvPr/>
        </p:nvSpPr>
        <p:spPr>
          <a:xfrm>
            <a:off x="4932045" y="4820285"/>
            <a:ext cx="3987800" cy="215900"/>
          </a:xfrm>
          <a:prstGeom prst="rect">
            <a:avLst/>
          </a:prstGeom>
        </p:spPr>
        <p:txBody>
          <a:bodyPr>
            <a:noAutofit/>
          </a:bodyPr>
          <a:p>
            <a:pPr marL="0" indent="0" algn="ctr" defTabSz="266700">
              <a:spcAft>
                <a:spcPts val="400"/>
              </a:spcAft>
            </a:pPr>
            <a:r>
              <a:rPr lang="en-US" altLang="zh-CN" sz="1000" b="1">
                <a:latin typeface="Times New Roman" panose="02020603050405020304"/>
                <a:ea typeface="Times New Roman" panose="02020603050405020304"/>
              </a:rPr>
              <a:t>Figure 13 .</a:t>
            </a:r>
            <a:r>
              <a:rPr lang="en-US" altLang="zh-CN" sz="1000" b="1">
                <a:latin typeface="Times New Roman" panose="02020603050405020304"/>
                <a:ea typeface="宋体" panose="02010600030101010101" pitchFamily="2" charset="-122"/>
              </a:rPr>
              <a:t> </a:t>
            </a:r>
            <a:r>
              <a:rPr lang="en-US" altLang="zh-CN" sz="1000">
                <a:latin typeface="Times New Roman" panose="02020603050405020304"/>
                <a:ea typeface="Times New Roman" panose="02020603050405020304"/>
              </a:rPr>
              <a:t>Example </a:t>
            </a:r>
            <a:r>
              <a:rPr lang="en-US" altLang="zh-CN" sz="1000" b="1">
                <a:latin typeface="Times New Roman" panose="02020603050405020304"/>
                <a:ea typeface="Times New Roman" panose="02020603050405020304"/>
              </a:rPr>
              <a:t>of room area polyline</a:t>
            </a:r>
            <a:endParaRPr lang="en-US" altLang="zh-CN" sz="1000" b="1">
              <a:latin typeface="Times New Roman" panose="02020603050405020304"/>
              <a:ea typeface="Times New Roman" panose="02020603050405020304"/>
            </a:endParaRPr>
          </a:p>
        </p:txBody>
      </p:sp>
      <p:pic>
        <p:nvPicPr>
          <p:cNvPr id="10" name="图片 9"/>
          <p:cNvPicPr/>
          <p:nvPr/>
        </p:nvPicPr>
        <p:blipFill>
          <a:blip r:embed="rId3"/>
        </p:blipFill>
        <p:spPr>
          <a:xfrm>
            <a:off x="238760" y="1557020"/>
            <a:ext cx="85090" cy="88900"/>
          </a:xfrm>
          <a:prstGeom prst="rect">
            <a:avLst/>
          </a:prstGeom>
        </p:spPr>
      </p:pic>
      <p:pic>
        <p:nvPicPr>
          <p:cNvPr id="11" name="图片 10"/>
          <p:cNvPicPr/>
          <p:nvPr/>
        </p:nvPicPr>
        <p:blipFill>
          <a:blip r:embed="rId3"/>
        </p:blipFill>
        <p:spPr>
          <a:xfrm>
            <a:off x="5076190" y="1557020"/>
            <a:ext cx="85090" cy="889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矩形 1"/>
          <p:cNvSpPr/>
          <p:nvPr/>
        </p:nvSpPr>
        <p:spPr>
          <a:xfrm>
            <a:off x="0" y="0"/>
            <a:ext cx="2627630" cy="548640"/>
          </a:xfrm>
          <a:prstGeom prst="rect">
            <a:avLst/>
          </a:prstGeom>
          <a:solidFill>
            <a:srgbClr val="01447B"/>
          </a:solidFill>
          <a:ln w="0">
            <a:noFill/>
          </a:ln>
        </p:spPr>
        <p:style>
          <a:lnRef idx="0">
            <a:schemeClr val="accent1"/>
          </a:lnRef>
          <a:fillRef idx="0">
            <a:schemeClr val="accent1"/>
          </a:fillRef>
          <a:effectRef idx="0">
            <a:schemeClr val="accent1"/>
          </a:effectRef>
          <a:fontRef idx="minor">
            <a:schemeClr val="dk1"/>
          </a:fontRef>
        </p:style>
        <p:txBody>
          <a:bodyPr rtlCol="0" anchor="ctr"/>
          <a:p>
            <a:pPr algn="l"/>
            <a:r>
              <a:rPr lang="zh-CN" altLang="en-US" sz="2000">
                <a:solidFill>
                  <a:schemeClr val="bg1"/>
                </a:solidFill>
              </a:rPr>
              <a:t>Conclusion</a:t>
            </a:r>
            <a:endParaRPr lang="zh-CN" altLang="en-US" sz="2000">
              <a:solidFill>
                <a:schemeClr val="bg1"/>
              </a:solidFill>
            </a:endParaRPr>
          </a:p>
        </p:txBody>
      </p:sp>
      <p:sp>
        <p:nvSpPr>
          <p:cNvPr id="3" name="文本框 2"/>
          <p:cNvSpPr txBox="1"/>
          <p:nvPr/>
        </p:nvSpPr>
        <p:spPr>
          <a:xfrm>
            <a:off x="127000" y="692150"/>
            <a:ext cx="8493125" cy="1814830"/>
          </a:xfrm>
          <a:prstGeom prst="rect">
            <a:avLst/>
          </a:prstGeom>
        </p:spPr>
        <p:txBody>
          <a:bodyPr wrap="square">
            <a:spAutoFit/>
          </a:bodyPr>
          <a:p>
            <a:pPr marL="203200" indent="0" algn="l" defTabSz="266700" eaLnBrk="0" fontAlgn="base">
              <a:spcAft>
                <a:spcPct val="0"/>
              </a:spcAft>
            </a:pPr>
            <a:r>
              <a:rPr lang="en-US" altLang="zh-CN" sz="1600">
                <a:solidFill>
                  <a:srgbClr val="000000"/>
                </a:solidFill>
                <a:latin typeface="Times New Roman" panose="02020603050405020304"/>
                <a:ea typeface="Times New Roman" panose="02020603050405020304"/>
              </a:rPr>
              <a:t>This article systematically introduces the recognition algorithm used by the author's architectural vector graphics recognition system RI based on Visual Lisp language.</a:t>
            </a:r>
            <a:endParaRPr lang="en-US" altLang="zh-CN" sz="1600">
              <a:solidFill>
                <a:srgbClr val="000000"/>
              </a:solidFill>
              <a:latin typeface="Times New Roman" panose="02020603050405020304"/>
              <a:ea typeface="Times New Roman" panose="02020603050405020304"/>
            </a:endParaRPr>
          </a:p>
          <a:p>
            <a:pPr marL="203200" indent="0" algn="l" defTabSz="266700" eaLnBrk="0" fontAlgn="base">
              <a:spcAft>
                <a:spcPct val="0"/>
              </a:spcAft>
            </a:pPr>
            <a:r>
              <a:rPr lang="en-US" altLang="zh-CN" sz="1600">
                <a:solidFill>
                  <a:srgbClr val="000000"/>
                </a:solidFill>
                <a:latin typeface="Times New Roman" panose="02020603050405020304"/>
                <a:ea typeface="Times New Roman" panose="02020603050405020304"/>
              </a:rPr>
              <a:t>It provides a more detailed algorithm description for wall recognition, block analysis of doors and windows, internal and external wall recognition, and room area recognition. </a:t>
            </a:r>
            <a:endParaRPr lang="en-US" altLang="zh-CN" sz="1600">
              <a:solidFill>
                <a:srgbClr val="000000"/>
              </a:solidFill>
              <a:latin typeface="Times New Roman" panose="02020603050405020304"/>
              <a:ea typeface="Times New Roman" panose="02020603050405020304"/>
            </a:endParaRPr>
          </a:p>
          <a:p>
            <a:pPr marL="203200" indent="0" algn="l" defTabSz="266700" eaLnBrk="0" fontAlgn="base">
              <a:spcAft>
                <a:spcPct val="0"/>
              </a:spcAft>
            </a:pPr>
            <a:r>
              <a:rPr lang="en-US" altLang="zh-CN" sz="1600">
                <a:solidFill>
                  <a:srgbClr val="000000"/>
                </a:solidFill>
                <a:latin typeface="Times New Roman" panose="02020603050405020304"/>
                <a:ea typeface="Times New Roman" panose="02020603050405020304"/>
              </a:rPr>
              <a:t>The entire recognition process was analyzed in detail, and an algorithm model for room area recognition was established, paving the way for further recognition of complex walls, doors, windows, and rooms.</a:t>
            </a:r>
            <a:endParaRPr lang="en-US" altLang="zh-CN" sz="1600">
              <a:solidFill>
                <a:srgbClr val="000000"/>
              </a:solidFill>
              <a:latin typeface="Times New Roman" panose="02020603050405020304"/>
              <a:ea typeface="Times New Roman" panose="02020603050405020304"/>
            </a:endParaRPr>
          </a:p>
        </p:txBody>
      </p:sp>
      <p:pic>
        <p:nvPicPr>
          <p:cNvPr id="4" name="图片 3"/>
          <p:cNvPicPr/>
          <p:nvPr/>
        </p:nvPicPr>
        <p:blipFill>
          <a:blip r:embed="rId1"/>
        </p:blipFill>
        <p:spPr>
          <a:xfrm>
            <a:off x="252095" y="836930"/>
            <a:ext cx="85090" cy="88900"/>
          </a:xfrm>
          <a:prstGeom prst="rect">
            <a:avLst/>
          </a:prstGeom>
        </p:spPr>
      </p:pic>
      <p:pic>
        <p:nvPicPr>
          <p:cNvPr id="5" name="图片 4"/>
          <p:cNvPicPr/>
          <p:nvPr/>
        </p:nvPicPr>
        <p:blipFill>
          <a:blip r:embed="rId1"/>
        </p:blipFill>
        <p:spPr>
          <a:xfrm>
            <a:off x="264795" y="1340485"/>
            <a:ext cx="85090" cy="88900"/>
          </a:xfrm>
          <a:prstGeom prst="rect">
            <a:avLst/>
          </a:prstGeom>
        </p:spPr>
      </p:pic>
      <p:pic>
        <p:nvPicPr>
          <p:cNvPr id="6" name="图片 5"/>
          <p:cNvPicPr/>
          <p:nvPr/>
        </p:nvPicPr>
        <p:blipFill>
          <a:blip r:embed="rId1"/>
        </p:blipFill>
        <p:spPr>
          <a:xfrm>
            <a:off x="252095" y="1772920"/>
            <a:ext cx="85090" cy="889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矩形 1"/>
          <p:cNvSpPr/>
          <p:nvPr/>
        </p:nvSpPr>
        <p:spPr>
          <a:xfrm>
            <a:off x="0" y="0"/>
            <a:ext cx="2627630" cy="548640"/>
          </a:xfrm>
          <a:prstGeom prst="rect">
            <a:avLst/>
          </a:prstGeom>
          <a:solidFill>
            <a:srgbClr val="01447B"/>
          </a:solidFill>
          <a:ln w="0">
            <a:noFill/>
          </a:ln>
        </p:spPr>
        <p:style>
          <a:lnRef idx="0">
            <a:schemeClr val="accent1"/>
          </a:lnRef>
          <a:fillRef idx="0">
            <a:schemeClr val="accent1"/>
          </a:fillRef>
          <a:effectRef idx="0">
            <a:schemeClr val="accent1"/>
          </a:effectRef>
          <a:fontRef idx="minor">
            <a:schemeClr val="dk1"/>
          </a:fontRef>
        </p:style>
        <p:txBody>
          <a:bodyPr rtlCol="0" anchor="ctr"/>
          <a:p>
            <a:pPr algn="l"/>
            <a:r>
              <a:rPr lang="zh-CN" altLang="en-US" sz="2000">
                <a:solidFill>
                  <a:schemeClr val="bg1"/>
                </a:solidFill>
              </a:rPr>
              <a:t>References</a:t>
            </a:r>
            <a:endParaRPr lang="zh-CN" altLang="en-US" sz="2000">
              <a:solidFill>
                <a:schemeClr val="bg1"/>
              </a:solidFill>
            </a:endParaRPr>
          </a:p>
        </p:txBody>
      </p:sp>
      <p:sp>
        <p:nvSpPr>
          <p:cNvPr id="3" name="文本框 2"/>
          <p:cNvSpPr txBox="1"/>
          <p:nvPr/>
        </p:nvSpPr>
        <p:spPr>
          <a:xfrm>
            <a:off x="107315" y="620395"/>
            <a:ext cx="8796655" cy="2061210"/>
          </a:xfrm>
          <a:prstGeom prst="rect">
            <a:avLst/>
          </a:prstGeom>
        </p:spPr>
        <p:txBody>
          <a:bodyPr wrap="square">
            <a:spAutoFit/>
          </a:bodyPr>
          <a:p>
            <a:pPr marL="203200" indent="0" algn="l" defTabSz="266700" eaLnBrk="0" fontAlgn="base">
              <a:spcAft>
                <a:spcPct val="0"/>
              </a:spcAft>
            </a:pPr>
            <a:r>
              <a:rPr lang="en-US" altLang="zh-CN" sz="1600">
                <a:solidFill>
                  <a:srgbClr val="000000"/>
                </a:solidFill>
                <a:latin typeface="Times New Roman" panose="02020603050405020304"/>
                <a:ea typeface="Times New Roman" panose="02020603050405020304"/>
              </a:rPr>
              <a:t>[1] Dong Wenping. A preliminary study on intelligent recognition and understanding of architectural graphics.</a:t>
            </a:r>
            <a:endParaRPr lang="en-US" altLang="zh-CN" sz="1600">
              <a:solidFill>
                <a:srgbClr val="000000"/>
              </a:solidFill>
              <a:latin typeface="Times New Roman" panose="02020603050405020304"/>
              <a:ea typeface="Times New Roman" panose="02020603050405020304"/>
            </a:endParaRPr>
          </a:p>
          <a:p>
            <a:pPr marL="203200" indent="0" algn="l" defTabSz="266700" eaLnBrk="0" fontAlgn="base">
              <a:spcAft>
                <a:spcPct val="0"/>
              </a:spcAft>
            </a:pPr>
            <a:r>
              <a:rPr lang="en-US" altLang="zh-CN" sz="1600">
                <a:solidFill>
                  <a:srgbClr val="000000"/>
                </a:solidFill>
                <a:latin typeface="Times New Roman" panose="02020603050405020304"/>
                <a:ea typeface="Times New Roman" panose="02020603050405020304"/>
              </a:rPr>
              <a:t>[2]Master's thesis, Harbin Institute of Technology.2004:4-25.</a:t>
            </a:r>
            <a:endParaRPr lang="en-US" altLang="zh-CN" sz="1600">
              <a:solidFill>
                <a:srgbClr val="000000"/>
              </a:solidFill>
              <a:latin typeface="Times New Roman" panose="02020603050405020304"/>
              <a:ea typeface="Times New Roman" panose="02020603050405020304"/>
            </a:endParaRPr>
          </a:p>
          <a:p>
            <a:pPr marL="203200" indent="0" algn="l" defTabSz="266700" eaLnBrk="0" fontAlgn="base">
              <a:spcAft>
                <a:spcPct val="0"/>
              </a:spcAft>
            </a:pPr>
            <a:r>
              <a:rPr lang="en-US" altLang="zh-CN" sz="1600">
                <a:solidFill>
                  <a:srgbClr val="000000"/>
                </a:solidFill>
                <a:latin typeface="Times New Roman" panose="02020603050405020304"/>
                <a:ea typeface="Times New Roman" panose="02020603050405020304"/>
              </a:rPr>
              <a:t>[3]Yuan Xiang . Intelligent recognition and understanding of architectural graphics. Master's thesis of Harbin Institute of Technology. 200 5 : 10~18</a:t>
            </a:r>
            <a:endParaRPr lang="en-US" altLang="zh-CN" sz="1600">
              <a:solidFill>
                <a:srgbClr val="000000"/>
              </a:solidFill>
              <a:latin typeface="Times New Roman" panose="02020603050405020304"/>
              <a:ea typeface="Times New Roman" panose="02020603050405020304"/>
            </a:endParaRPr>
          </a:p>
          <a:p>
            <a:pPr marL="203200" indent="0" algn="l" defTabSz="266700" eaLnBrk="0" fontAlgn="base">
              <a:spcAft>
                <a:spcPct val="0"/>
              </a:spcAft>
            </a:pPr>
            <a:r>
              <a:rPr lang="en-US" altLang="zh-CN" sz="1600">
                <a:solidFill>
                  <a:srgbClr val="000000"/>
                </a:solidFill>
                <a:latin typeface="Times New Roman" panose="02020603050405020304"/>
                <a:ea typeface="Times New Roman" panose="02020603050405020304"/>
              </a:rPr>
              <a:t>[4]Jia Zheming, Fu Yonggang, Dai Guozhong . Recognition method of wall symbols in understanding building plans. Computer Engineering and Applications, 2004 , 10 :201</a:t>
            </a:r>
            <a:endParaRPr lang="en-US" altLang="zh-CN" sz="1600">
              <a:solidFill>
                <a:srgbClr val="000000"/>
              </a:solidFill>
              <a:latin typeface="Times New Roman" panose="02020603050405020304"/>
              <a:ea typeface="Times New Roman" panose="02020603050405020304"/>
            </a:endParaRPr>
          </a:p>
          <a:p>
            <a:pPr marL="203200" indent="0" algn="l" defTabSz="266700" eaLnBrk="0" fontAlgn="base">
              <a:spcAft>
                <a:spcPct val="0"/>
              </a:spcAft>
            </a:pPr>
            <a:r>
              <a:rPr lang="en-US" altLang="zh-CN" sz="1600">
                <a:solidFill>
                  <a:srgbClr val="000000"/>
                </a:solidFill>
                <a:latin typeface="Times New Roman" panose="02020603050405020304"/>
                <a:ea typeface="Times New Roman" panose="02020603050405020304"/>
              </a:rPr>
              <a:t>[5]Sun Jiaguang. Computer Graphics. Tsinghua University Press. 1998.9: 413~415</a:t>
            </a:r>
            <a:endParaRPr lang="en-US" altLang="zh-CN" sz="1600">
              <a:solidFill>
                <a:srgbClr val="000000"/>
              </a:solidFill>
              <a:latin typeface="Times New Roman" panose="02020603050405020304"/>
              <a:ea typeface="Times New Roman" panose="02020603050405020304"/>
            </a:endParaRPr>
          </a:p>
        </p:txBody>
      </p:sp>
    </p:spTree>
  </p:cSld>
  <p:clrMapOvr>
    <a:masterClrMapping/>
  </p:clrMapOvr>
</p:sld>
</file>

<file path=ppt/tags/tag1.xml><?xml version="1.0" encoding="utf-8"?>
<p:tagLst xmlns:p="http://schemas.openxmlformats.org/presentationml/2006/main">
  <p:tag name="commondata" val="eyJoZGlkIjoiNmM2ODBmNjNhYjQ2NGQyNWZkYzYyYzNiMjg3NGViZTAifQ=="/>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5292</Words>
  <Application>WPS 演示</Application>
  <PresentationFormat/>
  <Paragraphs>84</Paragraphs>
  <Slides>8</Slides>
  <Notes>0</Notes>
  <HiddenSlides>0</HiddenSlides>
  <MMClips>0</MMClips>
  <ScaleCrop>false</ScaleCrop>
  <HeadingPairs>
    <vt:vector size="8" baseType="variant">
      <vt:variant>
        <vt:lpstr>已用的字体</vt:lpstr>
      </vt:variant>
      <vt:variant>
        <vt:i4>10</vt:i4>
      </vt:variant>
      <vt:variant>
        <vt:lpstr>主题</vt:lpstr>
      </vt:variant>
      <vt:variant>
        <vt:i4>2</vt:i4>
      </vt:variant>
      <vt:variant>
        <vt:lpstr>嵌入 OLE 服务器</vt:lpstr>
      </vt:variant>
      <vt:variant>
        <vt:i4>1</vt:i4>
      </vt:variant>
      <vt:variant>
        <vt:lpstr>幻灯片标题</vt:lpstr>
      </vt:variant>
      <vt:variant>
        <vt:i4>8</vt:i4>
      </vt:variant>
    </vt:vector>
  </HeadingPairs>
  <TitlesOfParts>
    <vt:vector size="21" baseType="lpstr">
      <vt:lpstr>Arial</vt:lpstr>
      <vt:lpstr>宋体</vt:lpstr>
      <vt:lpstr>Wingdings</vt:lpstr>
      <vt:lpstr>Times New Roman</vt:lpstr>
      <vt:lpstr>Arial</vt:lpstr>
      <vt:lpstr>Times</vt:lpstr>
      <vt:lpstr>Times New Roman</vt:lpstr>
      <vt:lpstr>微软雅黑</vt:lpstr>
      <vt:lpstr>Arial Unicode MS</vt:lpstr>
      <vt:lpstr>Calibri</vt:lpstr>
      <vt:lpstr>默认设计模板</vt:lpstr>
      <vt:lpstr>1_默认设计模板</vt:lpstr>
      <vt:lpstr>AutoCAD.Drawing.16</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win</dc:creator>
  <cp:lastModifiedBy>8237476611</cp:lastModifiedBy>
  <cp:revision>12</cp:revision>
  <dcterms:created xsi:type="dcterms:W3CDTF">2024-09-21T04:54:00Z</dcterms:created>
  <dcterms:modified xsi:type="dcterms:W3CDTF">2024-09-26T08:20:41Z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2052-12.1.0.17827</vt:lpwstr>
  </property>
  <property fmtid="{D5CDD505-2E9C-101B-9397-08002B2CF9AE}" pid="3" name="ICV">
    <vt:lpwstr>05FABC35565D4272BFCF2D6C371A2055_13</vt:lpwstr>
  </property>
</Properties>
</file>