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FA"/>
    <a:srgbClr val="A7DFF3"/>
    <a:srgbClr val="1DA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81" autoAdjust="0"/>
  </p:normalViewPr>
  <p:slideViewPr>
    <p:cSldViewPr showGuides="1">
      <p:cViewPr varScale="1">
        <p:scale>
          <a:sx n="125" d="100"/>
          <a:sy n="125" d="100"/>
        </p:scale>
        <p:origin x="31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C883-F06E-4238-80A9-8C09531CA8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D693-1DBD-4BA7-89A4-B9D03CD4BD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2023/9/13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11581" y="10394"/>
            <a:ext cx="9822179" cy="99807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7700" y="2072640"/>
            <a:ext cx="107365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V-shaped Pits on Hole injection in </a:t>
            </a:r>
            <a:r>
              <a:rPr lang="en-US" altLang="zh-CN" sz="3000" b="1" dirty="0" err="1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InGaN</a:t>
            </a:r>
            <a:r>
              <a:rPr lang="en-US" altLang="zh-CN" sz="3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MQWs: First-principles calculation</a:t>
            </a:r>
            <a:endParaRPr lang="zh-CN" altLang="en-US" sz="3000" b="1" dirty="0" smtClean="0">
              <a:solidFill>
                <a:srgbClr val="1DAB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9720" y="4033921"/>
            <a:ext cx="8709660" cy="167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Qingqing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Feng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  <a:spcBef>
                <a:spcPts val="1800"/>
              </a:spcBef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Key Laboratory for Optoelectronics and Communication of Jiangxi province,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Jiangxi Science and Technology Normal University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2023.09.13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9720" y="3505078"/>
            <a:ext cx="8820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" y="10394"/>
            <a:ext cx="986860" cy="10020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69720" y="136118"/>
            <a:ext cx="9403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3rd International Conference on Applied Mathematics, Modeling and Computer Simulation (AMMCS 2023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2332"/>
          <a:stretch>
            <a:fillRect/>
          </a:stretch>
        </p:blipFill>
        <p:spPr>
          <a:xfrm>
            <a:off x="11132821" y="0"/>
            <a:ext cx="1032546" cy="100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8562" y="55489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7368" y="1019164"/>
            <a:ext cx="3573081" cy="5335916"/>
            <a:chOff x="619167" y="924995"/>
            <a:chExt cx="3573081" cy="4241195"/>
          </a:xfrm>
        </p:grpSpPr>
        <p:sp>
          <p:nvSpPr>
            <p:cNvPr id="6" name="圆角矩形 5"/>
            <p:cNvSpPr/>
            <p:nvPr/>
          </p:nvSpPr>
          <p:spPr>
            <a:xfrm>
              <a:off x="619167" y="1114276"/>
              <a:ext cx="3573081" cy="4051914"/>
            </a:xfrm>
            <a:prstGeom prst="roundRect">
              <a:avLst/>
            </a:prstGeom>
            <a:noFill/>
            <a:ln>
              <a:solidFill>
                <a:srgbClr val="1DAB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94168" y="924995"/>
              <a:ext cx="1365645" cy="389094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38724" y="928140"/>
              <a:ext cx="1321089" cy="36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3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9302" y="1427925"/>
              <a:ext cx="3072809" cy="349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ts val="2500"/>
                </a:lnSpc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polarization electronic field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the polar SLs are stronger than in the semi-polar SLs.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ts val="2500"/>
                </a:lnSpc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valence band edges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p-</a:t>
              </a:r>
              <a:r>
                <a:rPr lang="en-US" altLang="zh-CN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layer are higher than in the In</a:t>
              </a:r>
              <a:r>
                <a:rPr lang="en-US" altLang="zh-CN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altLang="zh-CN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1-x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layer.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N 2</a:t>
              </a:r>
              <a:r>
                <a:rPr lang="en-US" altLang="zh-CN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orbital and Mg 2</a:t>
              </a:r>
              <a:r>
                <a:rPr lang="en-US" altLang="zh-CN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orbital have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 hybridization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19" y="1043972"/>
            <a:ext cx="3508967" cy="22326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060" y="1019164"/>
            <a:ext cx="3508967" cy="22574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19" y="3450362"/>
            <a:ext cx="7422908" cy="299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314700" y="1813560"/>
            <a:ext cx="4610100" cy="723900"/>
            <a:chOff x="3314700" y="1965960"/>
            <a:chExt cx="4610100" cy="723900"/>
          </a:xfrm>
        </p:grpSpPr>
        <p:sp>
          <p:nvSpPr>
            <p:cNvPr id="10" name="五边形 9"/>
            <p:cNvSpPr/>
            <p:nvPr/>
          </p:nvSpPr>
          <p:spPr>
            <a:xfrm>
              <a:off x="3676649" y="1965960"/>
              <a:ext cx="4248151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菱形 8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Background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4700" y="2806035"/>
            <a:ext cx="4610100" cy="723900"/>
            <a:chOff x="3314700" y="1965960"/>
            <a:chExt cx="4610100" cy="723900"/>
          </a:xfrm>
        </p:grpSpPr>
        <p:sp>
          <p:nvSpPr>
            <p:cNvPr id="15" name="五边形 1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菱形 1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Methods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4700" y="3798510"/>
            <a:ext cx="4610100" cy="723900"/>
            <a:chOff x="3314700" y="1965960"/>
            <a:chExt cx="4610100" cy="723900"/>
          </a:xfrm>
        </p:grpSpPr>
        <p:sp>
          <p:nvSpPr>
            <p:cNvPr id="20" name="五边形 19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菱形 20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86150" y="205927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Calculation Results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14700" y="4790985"/>
            <a:ext cx="4610100" cy="723900"/>
            <a:chOff x="3314700" y="1965960"/>
            <a:chExt cx="4610100" cy="723900"/>
          </a:xfrm>
        </p:grpSpPr>
        <p:sp>
          <p:nvSpPr>
            <p:cNvPr id="25" name="五边形 2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solidFill>
              <a:srgbClr val="C1E9F7"/>
            </a:solidFill>
            <a:ln>
              <a:solidFill>
                <a:srgbClr val="C1E9F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菱形 2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8562" y="55489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15010" y="813496"/>
            <a:ext cx="5769610" cy="2797807"/>
            <a:chOff x="554990" y="737296"/>
            <a:chExt cx="5769610" cy="2797807"/>
          </a:xfrm>
        </p:grpSpPr>
        <p:sp>
          <p:nvSpPr>
            <p:cNvPr id="6" name="圆角矩形 5"/>
            <p:cNvSpPr/>
            <p:nvPr/>
          </p:nvSpPr>
          <p:spPr>
            <a:xfrm>
              <a:off x="554990" y="1000185"/>
              <a:ext cx="5769610" cy="2534918"/>
            </a:xfrm>
            <a:prstGeom prst="roundRect">
              <a:avLst/>
            </a:prstGeom>
            <a:noFill/>
            <a:ln>
              <a:solidFill>
                <a:srgbClr val="1DAB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708563" y="737296"/>
              <a:ext cx="1915049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4059" y="769352"/>
              <a:ext cx="1870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2355" y="1379251"/>
              <a:ext cx="5237641" cy="19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ts val="25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polarization field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hybridization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lead to the band alignment results.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ts val="2500"/>
                </a:lnSpc>
                <a:spcBef>
                  <a:spcPts val="1800"/>
                </a:spcBef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barrier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holes from p-</a:t>
              </a:r>
              <a:r>
                <a:rPr lang="en-US" altLang="zh-CN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GaN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layer inject into the flat QW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the V-shaped pits is smaller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than the c-plane.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" y="3772364"/>
            <a:ext cx="5829399" cy="27187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1" y="813496"/>
            <a:ext cx="4244339" cy="2797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1" y="3700271"/>
            <a:ext cx="4244339" cy="2790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26820" y="10394"/>
            <a:ext cx="9806940" cy="99807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5540" y="2654659"/>
            <a:ext cx="72009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4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listening!</a:t>
            </a:r>
            <a:endParaRPr lang="zh-CN" altLang="en-US" sz="4000" b="1" dirty="0" smtClean="0">
              <a:solidFill>
                <a:srgbClr val="1DAB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2600" y="4033921"/>
            <a:ext cx="8526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Qingqing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Feng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Jiangxi Science and Technology Normal University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2023.09.13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9720" y="3505078"/>
            <a:ext cx="8820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" y="10394"/>
            <a:ext cx="982980" cy="9980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69720" y="136118"/>
            <a:ext cx="9403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3rd International Conference on Applied Mathematics, Modeling and Computer Simulation (AMMCS 2023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b="2332"/>
          <a:stretch>
            <a:fillRect/>
          </a:stretch>
        </p:blipFill>
        <p:spPr>
          <a:xfrm>
            <a:off x="11132821" y="0"/>
            <a:ext cx="1032546" cy="100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314700" y="1813560"/>
            <a:ext cx="4610100" cy="723900"/>
            <a:chOff x="3314700" y="1965960"/>
            <a:chExt cx="4610100" cy="723900"/>
          </a:xfrm>
        </p:grpSpPr>
        <p:sp>
          <p:nvSpPr>
            <p:cNvPr id="10" name="五边形 9"/>
            <p:cNvSpPr/>
            <p:nvPr/>
          </p:nvSpPr>
          <p:spPr>
            <a:xfrm>
              <a:off x="3676649" y="1965960"/>
              <a:ext cx="4248151" cy="723900"/>
            </a:xfrm>
            <a:prstGeom prst="homePlate">
              <a:avLst/>
            </a:prstGeom>
            <a:solidFill>
              <a:srgbClr val="C1E9F7"/>
            </a:solidFill>
            <a:ln>
              <a:solidFill>
                <a:srgbClr val="C1E9F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菱形 8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Background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4700" y="2806035"/>
            <a:ext cx="4610100" cy="723900"/>
            <a:chOff x="3314700" y="1965960"/>
            <a:chExt cx="4610100" cy="723900"/>
          </a:xfrm>
        </p:grpSpPr>
        <p:sp>
          <p:nvSpPr>
            <p:cNvPr id="15" name="五边形 1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菱形 1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Methods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4700" y="3798510"/>
            <a:ext cx="4610100" cy="723900"/>
            <a:chOff x="3314700" y="1965960"/>
            <a:chExt cx="4610100" cy="723900"/>
          </a:xfrm>
        </p:grpSpPr>
        <p:sp>
          <p:nvSpPr>
            <p:cNvPr id="20" name="五边形 19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菱形 20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86150" y="205927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Calculation Results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14700" y="4790985"/>
            <a:ext cx="4610100" cy="723900"/>
            <a:chOff x="3314700" y="1965960"/>
            <a:chExt cx="4610100" cy="723900"/>
          </a:xfrm>
        </p:grpSpPr>
        <p:sp>
          <p:nvSpPr>
            <p:cNvPr id="25" name="五边形 2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菱形 2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Background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887730" y="792480"/>
            <a:ext cx="10260230" cy="525780"/>
          </a:xfrm>
          <a:prstGeom prst="round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869082" y="836712"/>
            <a:ext cx="216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V-shaped pits</a:t>
            </a:r>
            <a:endParaRPr lang="zh-CN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8210" y="1493520"/>
            <a:ext cx="494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3D defect: with threading dislocations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94962" y="1519653"/>
            <a:ext cx="512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Grown in the QWs, filled by the p-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layer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8210" y="2010994"/>
            <a:ext cx="474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Origin: strain and poor surface migration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56040" y="2013032"/>
            <a:ext cx="494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Density: 1~2*10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size: 50-200nm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887730" y="1493520"/>
            <a:ext cx="4689012" cy="369332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圆角矩形 37"/>
          <p:cNvSpPr/>
          <p:nvPr/>
        </p:nvSpPr>
        <p:spPr>
          <a:xfrm>
            <a:off x="6194962" y="1519653"/>
            <a:ext cx="4952998" cy="369332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圆角矩形 38"/>
          <p:cNvSpPr/>
          <p:nvPr/>
        </p:nvSpPr>
        <p:spPr>
          <a:xfrm>
            <a:off x="887730" y="2010994"/>
            <a:ext cx="4689012" cy="369332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圆角矩形 39"/>
          <p:cNvSpPr/>
          <p:nvPr/>
        </p:nvSpPr>
        <p:spPr>
          <a:xfrm>
            <a:off x="6194962" y="2010994"/>
            <a:ext cx="4952998" cy="369332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84710" y="6381328"/>
            <a:ext cx="595198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 Y, Yun F, Su X, et al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Journal of Applied Physics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2014, 116(12):253512.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Quan Z J , Liu J L , Fang F ,et al. </a:t>
            </a:r>
            <a:r>
              <a:rPr lang="zh-CN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Optical and quantum electronics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2016, 48(3):195.1-195.8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87730" y="2741844"/>
            <a:ext cx="10260230" cy="3344769"/>
            <a:chOff x="887730" y="2627544"/>
            <a:chExt cx="10260230" cy="334476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1992" y="2627544"/>
              <a:ext cx="4225968" cy="3314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730" y="2627544"/>
              <a:ext cx="3348990" cy="3344768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7738" y="2627545"/>
              <a:ext cx="2468956" cy="33447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Background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983432" y="1313375"/>
            <a:ext cx="2783721" cy="2510623"/>
            <a:chOff x="367057" y="1263439"/>
            <a:chExt cx="2783721" cy="251062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/>
            <a:srcRect l="15960" r="10564" b="14137"/>
            <a:stretch>
              <a:fillRect/>
            </a:stretch>
          </p:blipFill>
          <p:spPr>
            <a:xfrm>
              <a:off x="708562" y="1634632"/>
              <a:ext cx="2261826" cy="213943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67057" y="1263439"/>
              <a:ext cx="2783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leakage current path </a:t>
              </a:r>
              <a:endPara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57881" y="1313375"/>
            <a:ext cx="2998383" cy="2510623"/>
            <a:chOff x="3440227" y="1263439"/>
            <a:chExt cx="2998383" cy="251062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2110" y="1634451"/>
              <a:ext cx="2526500" cy="2139611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440227" y="1263439"/>
              <a:ext cx="2986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Screening dislocations</a:t>
              </a:r>
              <a:endPara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44072" y="1313375"/>
            <a:ext cx="4589778" cy="2510623"/>
            <a:chOff x="7186308" y="1261098"/>
            <a:chExt cx="4589778" cy="251062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1502" y="1630430"/>
              <a:ext cx="2866455" cy="2141291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7186308" y="1261098"/>
              <a:ext cx="458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Improve hole distribution uniformity</a:t>
              </a:r>
              <a:endPara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2000" y="4070460"/>
            <a:ext cx="10515600" cy="2002476"/>
            <a:chOff x="53340" y="4053840"/>
            <a:chExt cx="10515600" cy="2002476"/>
          </a:xfrm>
        </p:grpSpPr>
        <p:sp>
          <p:nvSpPr>
            <p:cNvPr id="39" name="圆角矩形 38"/>
            <p:cNvSpPr/>
            <p:nvPr/>
          </p:nvSpPr>
          <p:spPr>
            <a:xfrm>
              <a:off x="53340" y="4297679"/>
              <a:ext cx="10515600" cy="1758637"/>
            </a:xfrm>
            <a:prstGeom prst="roundRect">
              <a:avLst/>
            </a:prstGeom>
            <a:noFill/>
            <a:ln>
              <a:solidFill>
                <a:srgbClr val="1DAB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41861" y="4053840"/>
              <a:ext cx="2917121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87581" y="4102843"/>
              <a:ext cx="2871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Unsettled problems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00025" y="4520534"/>
              <a:ext cx="96838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this kind of defects easy to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theoretical?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interfacial electronic properties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the pits like?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is the underlying mechanism behind the </a:t>
              </a:r>
              <a:r>
                <a:rPr lang="en-US" altLang="zh-CN" sz="2000" b="1" dirty="0" smtClean="0">
                  <a:solidFill>
                    <a:srgbClr val="1DAB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hole transport beside the pits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圆角矩形 42"/>
          <p:cNvSpPr/>
          <p:nvPr/>
        </p:nvSpPr>
        <p:spPr>
          <a:xfrm>
            <a:off x="762000" y="999932"/>
            <a:ext cx="10515600" cy="2916434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1150521" y="723510"/>
            <a:ext cx="2353191" cy="525780"/>
            <a:chOff x="887730" y="723900"/>
            <a:chExt cx="2353191" cy="525780"/>
          </a:xfrm>
        </p:grpSpPr>
        <p:sp>
          <p:nvSpPr>
            <p:cNvPr id="45" name="圆角矩形 44"/>
            <p:cNvSpPr/>
            <p:nvPr/>
          </p:nvSpPr>
          <p:spPr>
            <a:xfrm>
              <a:off x="887730" y="723900"/>
              <a:ext cx="2353191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36665" y="765094"/>
              <a:ext cx="2248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Former reports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右箭头 46"/>
          <p:cNvSpPr/>
          <p:nvPr/>
        </p:nvSpPr>
        <p:spPr>
          <a:xfrm>
            <a:off x="3748884" y="2657463"/>
            <a:ext cx="318759" cy="191778"/>
          </a:xfrm>
          <a:prstGeom prst="rightArrow">
            <a:avLst/>
          </a:prstGeom>
          <a:solidFill>
            <a:srgbClr val="1DAB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右箭头 47"/>
          <p:cNvSpPr/>
          <p:nvPr/>
        </p:nvSpPr>
        <p:spPr>
          <a:xfrm>
            <a:off x="6918385" y="2657463"/>
            <a:ext cx="318759" cy="191778"/>
          </a:xfrm>
          <a:prstGeom prst="rightArrow">
            <a:avLst/>
          </a:prstGeom>
          <a:solidFill>
            <a:srgbClr val="1DAB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02470" y="6182434"/>
            <a:ext cx="56639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Cao X A , 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Teetsov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J M , 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D'Evelyn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M P , et al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Applied Physics Letters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2004, 85(1):7-9.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Hangleiter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Hitzel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Netzel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C, et al.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2005, 95(12): 127402.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Wu X, Liu J, Jiang F.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of Applied Physics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2015, 118(16): 164504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314700" y="1813560"/>
            <a:ext cx="4610100" cy="723900"/>
            <a:chOff x="3314700" y="1965960"/>
            <a:chExt cx="4610100" cy="723900"/>
          </a:xfrm>
        </p:grpSpPr>
        <p:sp>
          <p:nvSpPr>
            <p:cNvPr id="10" name="五边形 9"/>
            <p:cNvSpPr/>
            <p:nvPr/>
          </p:nvSpPr>
          <p:spPr>
            <a:xfrm>
              <a:off x="3676649" y="1965960"/>
              <a:ext cx="4248151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菱形 8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Background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4700" y="2806035"/>
            <a:ext cx="4610100" cy="723900"/>
            <a:chOff x="3314700" y="1965960"/>
            <a:chExt cx="4610100" cy="723900"/>
          </a:xfrm>
        </p:grpSpPr>
        <p:sp>
          <p:nvSpPr>
            <p:cNvPr id="15" name="五边形 1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solidFill>
              <a:srgbClr val="C1E9F7"/>
            </a:solidFill>
            <a:ln>
              <a:solidFill>
                <a:srgbClr val="C1E9F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菱形 1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Methods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4700" y="3798510"/>
            <a:ext cx="4610100" cy="723900"/>
            <a:chOff x="3314700" y="1965960"/>
            <a:chExt cx="4610100" cy="723900"/>
          </a:xfrm>
        </p:grpSpPr>
        <p:sp>
          <p:nvSpPr>
            <p:cNvPr id="20" name="五边形 19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菱形 20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86150" y="205927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Calculation Results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14700" y="4790985"/>
            <a:ext cx="4610100" cy="723900"/>
            <a:chOff x="3314700" y="1965960"/>
            <a:chExt cx="4610100" cy="723900"/>
          </a:xfrm>
        </p:grpSpPr>
        <p:sp>
          <p:nvSpPr>
            <p:cNvPr id="25" name="五边形 2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菱形 2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23392" y="986400"/>
            <a:ext cx="10801199" cy="2589166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6332219" y="4138051"/>
            <a:ext cx="5029200" cy="2110350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623392" y="4138051"/>
            <a:ext cx="5320207" cy="2110350"/>
          </a:xfrm>
          <a:prstGeom prst="roundRect">
            <a:avLst/>
          </a:prstGeom>
          <a:noFill/>
          <a:ln>
            <a:solidFill>
              <a:srgbClr val="1DAB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8562" y="55489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Methods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150521" y="769230"/>
            <a:ext cx="9814659" cy="525780"/>
          </a:xfrm>
          <a:prstGeom prst="round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495724" y="819305"/>
            <a:ext cx="376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First-principles calculation</a:t>
            </a:r>
            <a:endParaRPr lang="zh-CN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32561" y="3870570"/>
            <a:ext cx="2560419" cy="525780"/>
            <a:chOff x="1150521" y="4624950"/>
            <a:chExt cx="2560419" cy="525780"/>
          </a:xfrm>
        </p:grpSpPr>
        <p:sp>
          <p:nvSpPr>
            <p:cNvPr id="11" name="圆角矩形 10"/>
            <p:cNvSpPr/>
            <p:nvPr/>
          </p:nvSpPr>
          <p:spPr>
            <a:xfrm>
              <a:off x="1150521" y="4624950"/>
              <a:ext cx="2495287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95078" y="4657819"/>
              <a:ext cx="2515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Defect formation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16080" y="3870570"/>
            <a:ext cx="4274205" cy="525780"/>
            <a:chOff x="6347460" y="4624950"/>
            <a:chExt cx="3999044" cy="525780"/>
          </a:xfrm>
        </p:grpSpPr>
        <p:sp>
          <p:nvSpPr>
            <p:cNvPr id="14" name="圆角矩形 13"/>
            <p:cNvSpPr/>
            <p:nvPr/>
          </p:nvSpPr>
          <p:spPr>
            <a:xfrm>
              <a:off x="6347460" y="4624950"/>
              <a:ext cx="3772851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47460" y="4671804"/>
              <a:ext cx="3999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potential alignment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1782424" y="4419336"/>
                <a:ext cx="309372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𝑑𝑒𝑓𝑒𝑐𝑡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ℎ𝑜𝑠𝑡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𝐺𝑎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424" y="4419336"/>
                <a:ext cx="3093720" cy="668581"/>
              </a:xfrm>
              <a:prstGeom prst="rect">
                <a:avLst/>
              </a:prstGeom>
              <a:blipFill rotWithShape="1">
                <a:blip r:embed="rId2"/>
                <a:stretch>
                  <a:fillRect l="-20" t="-55" r="20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6955847" y="4657991"/>
                <a:ext cx="3698124" cy="111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𝑉𝐵𝑂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zh-CN" sz="20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𝐶𝐵𝑂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VBO</m:t>
                      </m:r>
                    </m:oMath>
                  </m:oMathPara>
                </a14:m>
                <a:endParaRPr lang="zh-CN" altLang="en-US" sz="2000" dirty="0" smtClean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847" y="4657991"/>
                <a:ext cx="3698124" cy="1112549"/>
              </a:xfrm>
              <a:prstGeom prst="rect">
                <a:avLst/>
              </a:prstGeom>
              <a:blipFill rotWithShape="1">
                <a:blip r:embed="rId3"/>
                <a:stretch>
                  <a:fillRect l="-2" t="-24" r="1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839416" y="1303600"/>
            <a:ext cx="10297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 </a:t>
            </a:r>
            <a:r>
              <a:rPr lang="en-US" altLang="zh-CN" sz="2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between nuclei and electrons    Schrödinger Equation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Functional Theory       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Hohenberg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-Kohn Theorem            Kohn-Sham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en-US" altLang="zh-CN" sz="2000" b="1" dirty="0" smtClean="0">
                <a:solidFill>
                  <a:srgbClr val="1D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b="1" dirty="0" smtClean="0">
              <a:solidFill>
                <a:srgbClr val="1DAB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Born-Oppenheimer approximation</a:t>
            </a:r>
            <a:r>
              <a:rPr lang="en-US" altLang="zh-CN" sz="2000" dirty="0" smtClean="0"/>
              <a:t>          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Hartree-Fock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approximation</a:t>
            </a:r>
            <a:endParaRPr lang="zh-CN" altLang="en-US" sz="2000" b="1" dirty="0">
              <a:solidFill>
                <a:srgbClr val="1DAB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4810364" y="2819400"/>
                <a:ext cx="2468880" cy="57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zh-CN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000" dirty="0" smtClean="0"/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l-GR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zh-CN" altLang="en-US" sz="2000" dirty="0" smtClean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64" y="2819400"/>
                <a:ext cx="2468880" cy="572401"/>
              </a:xfrm>
              <a:prstGeom prst="rect">
                <a:avLst/>
              </a:prstGeom>
              <a:blipFill rotWithShape="1">
                <a:blip r:embed="rId4"/>
                <a:stretch>
                  <a:fillRect l="-10" r="10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1992579" y="5155343"/>
                <a:ext cx="2651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𝐺𝑎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𝐺𝑎𝑁</m:t>
                          </m:r>
                        </m:e>
                      </m:d>
                    </m:oMath>
                  </m:oMathPara>
                </a14:m>
                <a:endParaRPr lang="zh-CN" altLang="en-US" sz="2000" dirty="0" smtClean="0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79" y="5155343"/>
                <a:ext cx="265176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" t="-103" r="22" b="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1008567" y="5650402"/>
                <a:ext cx="4840865" cy="430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𝐺𝑎𝑁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𝑏𝑢𝑙𝑘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𝐺𝑎𝑁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67" y="5650402"/>
                <a:ext cx="4840865" cy="430182"/>
              </a:xfrm>
              <a:prstGeom prst="rect">
                <a:avLst/>
              </a:prstGeom>
              <a:blipFill rotWithShape="1">
                <a:blip r:embed="rId6"/>
                <a:stretch>
                  <a:fillRect l="-4" t="-40" r="9" b="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23392" y="6410776"/>
            <a:ext cx="6096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Zhang, S. B.; Wei, S.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Physical review letters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1789-92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Walle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C. G.; Martin,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Physical review. B, Condensed matter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8154-8165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8562" y="55489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314700" y="1813560"/>
            <a:ext cx="4610100" cy="723900"/>
            <a:chOff x="3314700" y="1965960"/>
            <a:chExt cx="4610100" cy="723900"/>
          </a:xfrm>
        </p:grpSpPr>
        <p:sp>
          <p:nvSpPr>
            <p:cNvPr id="10" name="五边形 9"/>
            <p:cNvSpPr/>
            <p:nvPr/>
          </p:nvSpPr>
          <p:spPr>
            <a:xfrm>
              <a:off x="3676649" y="1965960"/>
              <a:ext cx="4248151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菱形 8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Background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4700" y="2806035"/>
            <a:ext cx="4610100" cy="723900"/>
            <a:chOff x="3314700" y="1965960"/>
            <a:chExt cx="4610100" cy="723900"/>
          </a:xfrm>
        </p:grpSpPr>
        <p:sp>
          <p:nvSpPr>
            <p:cNvPr id="15" name="五边形 1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菱形 1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99560" y="208975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Research Methods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4700" y="3798510"/>
            <a:ext cx="4610100" cy="723900"/>
            <a:chOff x="3314700" y="1965960"/>
            <a:chExt cx="4610100" cy="723900"/>
          </a:xfrm>
        </p:grpSpPr>
        <p:sp>
          <p:nvSpPr>
            <p:cNvPr id="20" name="五边形 19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solidFill>
              <a:srgbClr val="C1E9F7"/>
            </a:solidFill>
            <a:ln>
              <a:solidFill>
                <a:srgbClr val="C1E9F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菱形 20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86150" y="205927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Calculation Results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14700" y="4790985"/>
            <a:ext cx="4610100" cy="723900"/>
            <a:chOff x="3314700" y="1965960"/>
            <a:chExt cx="4610100" cy="723900"/>
          </a:xfrm>
        </p:grpSpPr>
        <p:sp>
          <p:nvSpPr>
            <p:cNvPr id="25" name="五边形 24"/>
            <p:cNvSpPr/>
            <p:nvPr/>
          </p:nvSpPr>
          <p:spPr>
            <a:xfrm>
              <a:off x="3676650" y="1965960"/>
              <a:ext cx="4248150" cy="723900"/>
            </a:xfrm>
            <a:prstGeom prst="homePlate">
              <a:avLst/>
            </a:prstGeom>
            <a:noFill/>
            <a:ln>
              <a:solidFill>
                <a:srgbClr val="C1E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菱形 25"/>
            <p:cNvSpPr/>
            <p:nvPr/>
          </p:nvSpPr>
          <p:spPr>
            <a:xfrm>
              <a:off x="3314700" y="1965960"/>
              <a:ext cx="723900" cy="723900"/>
            </a:xfrm>
            <a:prstGeom prst="diamond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6150" y="20668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99560" y="2082135"/>
              <a:ext cx="3467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zh-CN" alt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8562" y="55489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5" y="2459809"/>
            <a:ext cx="8686800" cy="2337343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72439" y="5015652"/>
          <a:ext cx="453473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577"/>
                <a:gridCol w="1511577"/>
                <a:gridCol w="1511577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Geometry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pits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 Energy(eV)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N-rich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Ga-rich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-3.94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-5.33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428272" y="5015652"/>
          <a:ext cx="604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1512000"/>
                <a:gridCol w="1512000"/>
                <a:gridCol w="151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Geometry of the pits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bottom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layer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middle layer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top layer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DABD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+0.03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1DABD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+0.50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+0.04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+0.32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71170" y="714436"/>
            <a:ext cx="11005102" cy="1613664"/>
            <a:chOff x="471170" y="737296"/>
            <a:chExt cx="11005102" cy="1613664"/>
          </a:xfrm>
        </p:grpSpPr>
        <p:sp>
          <p:nvSpPr>
            <p:cNvPr id="12" name="圆角矩形 11"/>
            <p:cNvSpPr/>
            <p:nvPr/>
          </p:nvSpPr>
          <p:spPr>
            <a:xfrm>
              <a:off x="471170" y="1000186"/>
              <a:ext cx="11005102" cy="1350774"/>
            </a:xfrm>
            <a:prstGeom prst="roundRect">
              <a:avLst/>
            </a:prstGeom>
            <a:noFill/>
            <a:ln>
              <a:solidFill>
                <a:srgbClr val="1DAB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08563" y="737296"/>
              <a:ext cx="1499005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3119" y="787564"/>
              <a:ext cx="1382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1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586637" y="1282979"/>
                  <a:ext cx="8640960" cy="1016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altLang="zh-CN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V-shaped pits are inclined to</a:t>
                  </a:r>
                  <a:r>
                    <a:rPr lang="en-US" altLang="zh-CN" sz="2000" b="1" dirty="0" smtClean="0">
                      <a:solidFill>
                        <a:srgbClr val="1DABD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form in the N-rich </a:t>
                  </a:r>
                  <a:r>
                    <a:rPr lang="en-US" altLang="zh-CN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environment.</a:t>
                  </a:r>
                  <a:endPara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altLang="zh-CN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b="1" i="1" smtClean="0">
                              <a:solidFill>
                                <a:srgbClr val="1DABD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1DABD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rgbClr val="1DABD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solidFill>
                                    <a:srgbClr val="1DABD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acc>
                          <m:r>
                            <a:rPr lang="en-US" altLang="zh-CN" sz="2000" b="1" i="1" smtClean="0">
                              <a:solidFill>
                                <a:srgbClr val="1DABD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altLang="zh-CN" sz="2000" b="1" dirty="0" smtClean="0">
                      <a:solidFill>
                        <a:srgbClr val="1DABD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facets exhibit good stability</a:t>
                  </a:r>
                  <a:r>
                    <a:rPr lang="en-US" altLang="zh-CN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37" y="1282979"/>
                  <a:ext cx="8640960" cy="101675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6260"/>
            <a:ext cx="12192000" cy="53340"/>
          </a:xfrm>
          <a:prstGeom prst="rect">
            <a:avLst/>
          </a:prstGeom>
          <a:solidFill>
            <a:srgbClr val="1DABDF"/>
          </a:solidFill>
          <a:ln>
            <a:solidFill>
              <a:srgbClr val="1DA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8562" y="55489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58" b="4427"/>
          <a:stretch>
            <a:fillRect/>
          </a:stretch>
        </p:blipFill>
        <p:spPr>
          <a:xfrm>
            <a:off x="8094345" y="101209"/>
            <a:ext cx="3975735" cy="4260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6" t="4350"/>
          <a:stretch>
            <a:fillRect/>
          </a:stretch>
        </p:blipFill>
        <p:spPr>
          <a:xfrm>
            <a:off x="494041" y="3166902"/>
            <a:ext cx="2968508" cy="32006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85" y="3166902"/>
            <a:ext cx="3764378" cy="32006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99" y="3158247"/>
            <a:ext cx="3766231" cy="32092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94041" y="851596"/>
            <a:ext cx="11090989" cy="2001340"/>
            <a:chOff x="494041" y="737296"/>
            <a:chExt cx="11090989" cy="2001340"/>
          </a:xfrm>
        </p:grpSpPr>
        <p:sp>
          <p:nvSpPr>
            <p:cNvPr id="12" name="圆角矩形 11"/>
            <p:cNvSpPr/>
            <p:nvPr/>
          </p:nvSpPr>
          <p:spPr>
            <a:xfrm>
              <a:off x="494041" y="1000186"/>
              <a:ext cx="11090989" cy="1738450"/>
            </a:xfrm>
            <a:prstGeom prst="roundRect">
              <a:avLst/>
            </a:prstGeom>
            <a:noFill/>
            <a:ln>
              <a:solidFill>
                <a:srgbClr val="1DAB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08563" y="737296"/>
              <a:ext cx="1426997" cy="525780"/>
            </a:xfrm>
            <a:prstGeom prst="roundRect">
              <a:avLst/>
            </a:prstGeom>
            <a:solidFill>
              <a:srgbClr val="1DABDF"/>
            </a:solidFill>
            <a:ln>
              <a:solidFill>
                <a:srgbClr val="1D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3119" y="764803"/>
              <a:ext cx="131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2</a:t>
              </a:r>
              <a:endPara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23173" y="1226468"/>
              <a:ext cx="88944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VBO of the SLs are increasing with the In and Mg composition.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VBO of semi-polar SLs are smaller than in the polar SLs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VBO are positive.</a:t>
              </a:r>
              <a:endPara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演示</Application>
  <PresentationFormat>宽屏</PresentationFormat>
  <Paragraphs>239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透崭频莱坏</cp:lastModifiedBy>
  <cp:revision>19</cp:revision>
  <dcterms:created xsi:type="dcterms:W3CDTF">2023-09-10T08:22:00Z</dcterms:created>
  <dcterms:modified xsi:type="dcterms:W3CDTF">2024-01-18T09:32:36Z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C16E7A6433F744FF9AA28D50647382D0_13</vt:lpwstr>
  </property>
  <property fmtid="{D5CDD505-2E9C-101B-9397-08002B2CF9AE}" pid="3" name="KSOProductBuildVer">
    <vt:lpwstr>2052-12.1.0.16120</vt:lpwstr>
  </property>
</Properties>
</file>