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257" r:id="rId3"/>
    <p:sldId id="403" r:id="rId5"/>
    <p:sldId id="404" r:id="rId6"/>
    <p:sldId id="358" r:id="rId7"/>
    <p:sldId id="427" r:id="rId8"/>
    <p:sldId id="428" r:id="rId9"/>
    <p:sldId id="429" r:id="rId10"/>
    <p:sldId id="259" r:id="rId11"/>
    <p:sldId id="406" r:id="rId12"/>
    <p:sldId id="430" r:id="rId13"/>
    <p:sldId id="431" r:id="rId14"/>
    <p:sldId id="432" r:id="rId15"/>
    <p:sldId id="433" r:id="rId16"/>
    <p:sldId id="434" r:id="rId17"/>
    <p:sldId id="417" r:id="rId18"/>
    <p:sldId id="412" r:id="rId19"/>
    <p:sldId id="425" r:id="rId20"/>
    <p:sldId id="423" r:id="rId21"/>
  </p:sldIdLst>
  <p:sldSz cx="6858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46" userDrawn="1">
          <p15:clr>
            <a:srgbClr val="A4A3A4"/>
          </p15:clr>
        </p15:guide>
        <p15:guide id="2" pos="21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A"/>
    <a:srgbClr val="FEFEFE"/>
    <a:srgbClr val="414455"/>
    <a:srgbClr val="2121FF"/>
    <a:srgbClr val="E7E7FF"/>
    <a:srgbClr val="FF0101"/>
    <a:srgbClr val="FF0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59" autoAdjust="0"/>
  </p:normalViewPr>
  <p:slideViewPr>
    <p:cSldViewPr showGuides="1">
      <p:cViewPr varScale="1">
        <p:scale>
          <a:sx n="91" d="100"/>
          <a:sy n="91" d="100"/>
        </p:scale>
        <p:origin x="1870" y="38"/>
      </p:cViewPr>
      <p:guideLst>
        <p:guide orient="horz" pos="1646"/>
        <p:guide pos="2187"/>
      </p:guideLst>
    </p:cSldViewPr>
  </p:slideViewPr>
  <p:notesTextViewPr>
    <p:cViewPr>
      <p:scale>
        <a:sx n="3" d="2"/>
        <a:sy n="3" d="2"/>
      </p:scale>
      <p:origin x="0" y="0"/>
    </p:cViewPr>
  </p:notesTextViewPr>
  <p:sorterViewPr showFormatting="0">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EDD205-31B8-4D4F-B16D-923235873D7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5385D9-C1E2-4DC9-BE86-B498C3D539CB}"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43F5FD1-EFA4-4B8B-B3AE-2CE656FFE5AC}"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D9A3FA57-C303-459B-8075-3587C62829A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lstStyle/>
          <a:p>
            <a:pPr>
              <a:lnSpc>
                <a:spcPts val="1575"/>
              </a:lnSpc>
              <a:spcAft>
                <a:spcPts val="150"/>
              </a:spcAft>
            </a:pPr>
            <a:r>
              <a:rPr lang="en-US" altLang="zh-CN" sz="1800" dirty="0">
                <a:solidFill>
                  <a:srgbClr val="2A2B2E"/>
                </a:solidFill>
                <a:effectLst/>
                <a:latin typeface="Segoe UI" panose="020B0502040204020203" pitchFamily="34" charset="0"/>
                <a:ea typeface="宋体" panose="02010600030101010101" pitchFamily="2" charset="-122"/>
                <a:cs typeface="宋体" panose="02010600030101010101" pitchFamily="2" charset="-122"/>
              </a:rPr>
              <a:t>Good morning/afternoon everybody. I am very glad to have the opportunity to attend the conference and make a presentation.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My name is Wang </a:t>
            </a:r>
            <a:r>
              <a:rPr lang="en-US" altLang="zh-CN" sz="1800" kern="100" dirty="0" err="1">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Qingxuan</a:t>
            </a:r>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 studying in Dalian University of Technology, majoring in Process Equipment and Control Engineering, and my research direction is fluid simulation.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The subject of my presentation is about the numerical study on erosion characteristic in hydraulic fracturing process and to optimize the ball seat structure.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lvl="0" eaLnBrk="1" hangingPunct="1">
              <a:spcBef>
                <a:spcPct val="0"/>
              </a:spcBef>
            </a:pPr>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The Table 1 shows some boundary condition parameters. They are surveyed according to the actual working condition. In the simulation, the entrance boundary condition is velocity-inlet, the export boundary condition is outlet-pressure. The wall boundary condition is defined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by the normal and tangential coefficient of restitution functions to illustrate the reflection boundary process.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After 1200 seconds of running an ANSYS Fluent simulation, I got the velocity and pressure contours of 4 structures. Figure 4 shows the velocity contour inside the</a:t>
            </a:r>
            <a:r>
              <a:rPr lang="zh-CN" altLang="en-US"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 </a:t>
            </a:r>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structure</a:t>
            </a:r>
            <a:r>
              <a:rPr lang="zh-CN" altLang="en-US"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 </a:t>
            </a:r>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and figure 5 shows the total pressure contour on the wall surface. From figure 4, the junction between the small cylinder and the second segment of structure has the largest velocity gradient. From figure 5, the total pressure value for every structure is significant in the center of the green box. And the convex and concave curve surface structure has the lowest total pressure in the green box. It illustrates that the convex and concave structure is optimal for protecting the wall surface.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Next, I analyzed the erosion rate of each structure. I got the erosion rate contours of every structure. The contours figure after erosion is a1,b1,c1,d1. From these erosion contours, the place of the high erosion rate is mainly concentrated in the red circles. Besides, the erosion rate for every structure reaches its maximum at the center of red circles and gradually decreases to both sides, which can be proved to be true by the simulation results of the previous study. With using of the dynamic mesh theory, the morphology change can also be represented after simulation. Before and after erosion, the 4 models in the right hand are deformed in different degrees compared with the left hand. This change can be illustrated intuitively by using this technique.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If you cannot see the change very clearly, the maximum deformation values are exported and illustrated by the bar chart below in the figure 8. By contrast, the convex and concave curve model has the smallest deformation and the double cone has the largest deformation. This finding can also be reflected by the maximum and average erosion rate of different structures in the figure 7 above. Whether it is the average or the maximum, the convex and concave model has the smallest erosion rate among 4 models. As a result, the convex and concave structure has the best performance.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Based on this best structure, I then did the curvature analysis work so that my model could be exactly used in production. In this study, 13 sets of curvature parameters of convex and concave structures are established. Using the same method to simulate these 13 models, I got their maximum erosion rates as this black line shows and the average erosion rate as the red line shows. At the same time, the maximum deformation values of these models are also exported. It is clear to see the structure with the 49 mm convex curvature and 57 mm concave curvature has the best erosion resistance because it has the lowest maximum erosion rate, relatively low average erosion rate and most minor erosion wear among these models.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en-US" altLang="zh-CN" sz="1800" dirty="0">
                <a:solidFill>
                  <a:srgbClr val="2A2B2E"/>
                </a:solidFill>
                <a:effectLst/>
                <a:latin typeface="Segoe UI" panose="020B0502040204020203" pitchFamily="34" charset="0"/>
                <a:ea typeface="等线" panose="02010600030101010101" pitchFamily="2" charset="-122"/>
              </a:rPr>
              <a:t>The last part is my research conclusion.</a:t>
            </a:r>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Through the research of ball seat structure,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In the end, I’m very grateful to this conference for providing me with this valuable opportunity.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Thank you for your listening and welcome your valuable comments.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The main content of my presentation consists of 3 parts: Research background   research content   conclusion.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The first part is research background. It includes project introduction and theory basis.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lvl="0" eaLnBrk="1" hangingPunct="1">
              <a:spcBef>
                <a:spcPct val="0"/>
              </a:spcBef>
            </a:pPr>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Fig1 is the multistage fracturing diagram. The main process is fracturing fluid carrying sand particles flows into pipes and creates a pressure that is greater than the rated pressure in the ball seat system. Then, fracturing fluid spray out of the hydraulic pipe, and fracturing process is realized. In this process, the ball seat plays an essential role in controlling the flowing of fracturing fluid. However, because of structure and the two-phase fluid, the ball seat becomes a vulnerable part. It is eroded and worn to different degrees due to impingement between the surface and sand particles.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Once ball seat cannot seal the seat, it will degrade fracturing performance or even cause the failure of fracturing process. So the ball seat is the research object.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Let’s enlarge the ball seat structure. It is clear to see this picture. Ball seat is a conical structure with an inlet and outlet. The fracturing fluid flows into the inlet and flows out of the outlet. Due to the structural features, the junction where the cone surface and the small cylinder meet is the part that suffers more serious erosion wear than other parts. Because of this, it is the focus of the investigation.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Focusing on this problem, I did some literature research. I found the following 3 problems. The first one is only a few of research concentrate on improving the cone styles of the ball seat. Although there are some studies that have been done on ball seat structures, they are still not perfect. This is the second one. Besides, the morphology change caused by long-term erosion is lacking in most research. Therefore, it is necessary to study the cone structure of the ball seat in more depth.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To conduct my study, some theories should be cleared. I list 4 theories here, fracturing principle, turbulence model, erosion model and dynamic mesh theory. After understanding the fracturing process, I chose the RNG k-ε equation and the Generic Erosion Model. For dynamic mesh theory, it is an innovation point in my research. The specific erosion rate of wall surface within the physical time size delta t divided by wall material density represents the deformation of an individual surface unit. And every mesh position in software will be updated by this formula. By setting dynamic mesh, the deformation of ball seat will be predicted accurately.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ln>
            <a:solidFill>
              <a:srgbClr val="000000"/>
            </a:solidFill>
            <a:miter/>
          </a:ln>
        </p:spPr>
      </p:sp>
      <p:sp>
        <p:nvSpPr>
          <p:cNvPr id="24578"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In the next part, I will introduce the research content. It includes numerical procedure and results analysis.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lstStyle/>
          <a:p>
            <a:pPr algn="just"/>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I referred to the design ideas of previous research, the segmented design can improve the erosion performance better. And then I combined the structural ideas of two-segments and convex</a:t>
            </a:r>
            <a:r>
              <a:rPr lang="zh-CN" altLang="zh-CN" sz="1800" kern="100" dirty="0">
                <a:solidFill>
                  <a:srgbClr val="2A2B2E"/>
                </a:solidFill>
                <a:effectLst/>
                <a:latin typeface="Segoe UI" panose="020B0502040204020203" pitchFamily="34" charset="0"/>
                <a:ea typeface="等线" panose="02010600030101010101" pitchFamily="2" charset="-122"/>
                <a:cs typeface="Segoe UI" panose="020B0502040204020203" pitchFamily="34" charset="0"/>
              </a:rPr>
              <a:t>、</a:t>
            </a:r>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concave surfaces, and designed four new ball seat structure models into SOLIDWORKS. These four models are the different combination of cone surface</a:t>
            </a:r>
            <a:r>
              <a:rPr lang="zh-CN" altLang="zh-CN" sz="1800" kern="100" dirty="0">
                <a:solidFill>
                  <a:srgbClr val="2A2B2E"/>
                </a:solidFill>
                <a:effectLst/>
                <a:latin typeface="Segoe UI" panose="020B0502040204020203" pitchFamily="34" charset="0"/>
                <a:ea typeface="等线" panose="02010600030101010101" pitchFamily="2" charset="-122"/>
                <a:cs typeface="Segoe UI" panose="020B0502040204020203" pitchFamily="34" charset="0"/>
              </a:rPr>
              <a:t>、</a:t>
            </a:r>
            <a:r>
              <a:rPr lang="en-US" altLang="zh-CN" sz="1800" kern="100" dirty="0">
                <a:solidFill>
                  <a:srgbClr val="2A2B2E"/>
                </a:solidFill>
                <a:effectLst/>
                <a:latin typeface="Segoe UI" panose="020B0502040204020203" pitchFamily="34" charset="0"/>
                <a:ea typeface="等线" panose="02010600030101010101" pitchFamily="2" charset="-122"/>
                <a:cs typeface="Times New Roman" panose="02020603050405020304" pitchFamily="18" charset="0"/>
              </a:rPr>
              <a:t>convex surface and concave surface. They theoretically have better erosion resistance than traditional ball seat structures.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66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1597820"/>
            <a:ext cx="5829300" cy="1102519"/>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028700" y="2914650"/>
            <a:ext cx="48006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84EEDAB-AC84-4E82-B0B6-CB4598B3C381}"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205979"/>
            <a:ext cx="6172200" cy="85725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342900" y="1200151"/>
            <a:ext cx="6172200" cy="3394472"/>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A35E807-4B4B-43CB-A8E2-9D206B0D96F6}"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154781"/>
            <a:ext cx="1543050" cy="329088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342900" y="154781"/>
            <a:ext cx="4514850" cy="329088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48DF6C0-DCFA-4DEA-B19E-8F1A205FF3AB}"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blipFill rotWithShape="0">
          <a:blip r:embed="rId2"/>
        </a:blipFill>
        <a:effectLst/>
      </p:bgPr>
    </p:bg>
    <p:spTree>
      <p:nvGrpSpPr>
        <p:cNvPr id="1" name=""/>
        <p:cNvGrpSpPr/>
        <p:nvPr/>
      </p:nvGrpSpPr>
      <p:grpSpPr>
        <a:xfrm>
          <a:off x="0" y="0"/>
          <a:ext cx="0" cy="0"/>
          <a:chOff x="0" y="0"/>
          <a:chExt cx="0" cy="0"/>
        </a:xfrm>
      </p:grpSpPr>
      <p:sp>
        <p:nvSpPr>
          <p:cNvPr id="2" name="矩形 1"/>
          <p:cNvSpPr/>
          <p:nvPr/>
        </p:nvSpPr>
        <p:spPr>
          <a:xfrm>
            <a:off x="0" y="0"/>
            <a:ext cx="6858000" cy="70008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2"/>
          <p:cNvPicPr>
            <a:picLocks noChangeAspect="1"/>
          </p:cNvPicPr>
          <p:nvPr userDrawn="1"/>
        </p:nvPicPr>
        <p:blipFill>
          <a:blip r:embed="rId3"/>
          <a:stretch>
            <a:fillRect/>
          </a:stretch>
        </p:blipFill>
        <p:spPr>
          <a:xfrm>
            <a:off x="134938" y="-20637"/>
            <a:ext cx="1277937" cy="720725"/>
          </a:xfrm>
          <a:prstGeom prst="rect">
            <a:avLst/>
          </a:prstGeom>
          <a:noFill/>
          <a:ln w="9525">
            <a:noFill/>
          </a:ln>
        </p:spPr>
      </p:pic>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标题幻灯片">
    <p:bg>
      <p:bgPr>
        <a:blipFill rotWithShape="0">
          <a:blip r:embed="rId2"/>
        </a:blipFill>
        <a:effectLst/>
      </p:bgPr>
    </p:bg>
    <p:spTree>
      <p:nvGrpSpPr>
        <p:cNvPr id="1" name=""/>
        <p:cNvGrpSpPr/>
        <p:nvPr/>
      </p:nvGrpSpPr>
      <p:grpSpPr>
        <a:xfrm>
          <a:off x="0" y="0"/>
          <a:ext cx="0" cy="0"/>
          <a:chOff x="0" y="0"/>
          <a:chExt cx="0" cy="0"/>
        </a:xfrm>
      </p:grpSpPr>
      <p:sp>
        <p:nvSpPr>
          <p:cNvPr id="2" name="矩形 1"/>
          <p:cNvSpPr/>
          <p:nvPr/>
        </p:nvSpPr>
        <p:spPr>
          <a:xfrm>
            <a:off x="0" y="0"/>
            <a:ext cx="6858000" cy="70008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4339" name="图片 2"/>
          <p:cNvPicPr>
            <a:picLocks noChangeAspect="1"/>
          </p:cNvPicPr>
          <p:nvPr userDrawn="1"/>
        </p:nvPicPr>
        <p:blipFill>
          <a:blip r:embed="rId3"/>
          <a:stretch>
            <a:fillRect/>
          </a:stretch>
        </p:blipFill>
        <p:spPr>
          <a:xfrm>
            <a:off x="134938" y="-20637"/>
            <a:ext cx="1277937" cy="720725"/>
          </a:xfrm>
          <a:prstGeom prst="rect">
            <a:avLst/>
          </a:prstGeom>
          <a:noFill/>
          <a:ln w="9525">
            <a:noFill/>
          </a:ln>
        </p:spPr>
      </p:pic>
      <p:sp>
        <p:nvSpPr>
          <p:cNvPr id="4" name="矩形 3"/>
          <p:cNvSpPr>
            <a:spLocks noChangeArrowheads="1"/>
          </p:cNvSpPr>
          <p:nvPr/>
        </p:nvSpPr>
        <p:spPr bwMode="auto">
          <a:xfrm>
            <a:off x="4857750" y="176213"/>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课题综述</a:t>
            </a:r>
            <a:endParaRPr kumimoji="0" lang="zh-CN" altLang="en-US" sz="1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6423025" y="258763"/>
            <a:ext cx="13811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6246813" y="258763"/>
            <a:ext cx="13811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6073775" y="258763"/>
            <a:ext cx="13811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5895975" y="258763"/>
            <a:ext cx="13811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5719763" y="258763"/>
            <a:ext cx="13811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5537200" y="258763"/>
            <a:ext cx="138113"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a:blipFill>
        <a:effectLst/>
      </p:bgPr>
    </p:bg>
    <p:spTree>
      <p:nvGrpSpPr>
        <p:cNvPr id="1" name=""/>
        <p:cNvGrpSpPr/>
        <p:nvPr/>
      </p:nvGrpSpPr>
      <p:grpSpPr>
        <a:xfrm>
          <a:off x="0" y="0"/>
          <a:ext cx="0" cy="0"/>
          <a:chOff x="0" y="0"/>
          <a:chExt cx="0" cy="0"/>
        </a:xfrm>
      </p:grpSpPr>
      <p:sp>
        <p:nvSpPr>
          <p:cNvPr id="2" name="矩形 1"/>
          <p:cNvSpPr/>
          <p:nvPr/>
        </p:nvSpPr>
        <p:spPr>
          <a:xfrm>
            <a:off x="0" y="0"/>
            <a:ext cx="6858000" cy="700088"/>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5363" name="图片 2"/>
          <p:cNvPicPr>
            <a:picLocks noChangeAspect="1"/>
          </p:cNvPicPr>
          <p:nvPr userDrawn="1"/>
        </p:nvPicPr>
        <p:blipFill>
          <a:blip r:embed="rId3"/>
          <a:stretch>
            <a:fillRect/>
          </a:stretch>
        </p:blipFill>
        <p:spPr>
          <a:xfrm>
            <a:off x="134938" y="-20637"/>
            <a:ext cx="1277937" cy="720725"/>
          </a:xfrm>
          <a:prstGeom prst="rect">
            <a:avLst/>
          </a:prstGeom>
          <a:noFill/>
          <a:ln w="9525">
            <a:noFill/>
          </a:ln>
        </p:spPr>
      </p:pic>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205979"/>
            <a:ext cx="6172200" cy="85725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42900" y="1200151"/>
            <a:ext cx="6172200" cy="3394472"/>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F17F3CD-4ECC-4E27-A567-CD091ACF1F95}"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41735" y="3305176"/>
            <a:ext cx="5829300" cy="1021556"/>
          </a:xfrm>
          <a:prstGeom prst="rect">
            <a:avLst/>
          </a:prstGeo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541735" y="2180035"/>
            <a:ext cx="58293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D1B673A-12AC-47C8-B0B7-B3218C869406}"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205979"/>
            <a:ext cx="6172200" cy="85725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342900" y="900113"/>
            <a:ext cx="302895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3486150" y="900113"/>
            <a:ext cx="302895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2EE29C7-812A-44C9-A1E6-74C06BD1C93E}"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205979"/>
            <a:ext cx="6172200" cy="857250"/>
          </a:xfrm>
          <a:prstGeom prst="rect">
            <a:avLst/>
          </a:prstGeo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342900" y="1151335"/>
            <a:ext cx="303014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342900" y="1631156"/>
            <a:ext cx="303014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3483770" y="1151335"/>
            <a:ext cx="303133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3483770" y="1631156"/>
            <a:ext cx="303133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FA8BE14-5C87-49AE-B289-A628563ECDEB}"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0" y="205979"/>
            <a:ext cx="6172200" cy="85725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49E19AB-9B5B-4D67-B43C-AAA36B05E2C1}"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0F54E64-6330-4D48-BFEE-05988E0313A9}"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42901" y="204787"/>
            <a:ext cx="2256235" cy="871538"/>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2681287" y="204789"/>
            <a:ext cx="383381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342901" y="1076327"/>
            <a:ext cx="2256235"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937244-0ABB-4223-88FB-3EB9243FD0A7}"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44216" y="3600450"/>
            <a:ext cx="4114800" cy="425054"/>
          </a:xfrm>
          <a:prstGeom prst="rect">
            <a:avLst/>
          </a:prstGeo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344216" y="459581"/>
            <a:ext cx="41148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344216" y="4025504"/>
            <a:ext cx="41148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2"/>
          </p:nvPr>
        </p:nvSpPr>
        <p:spPr>
          <a:xfrm>
            <a:off x="342900" y="4767263"/>
            <a:ext cx="16002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2343150" y="4767263"/>
            <a:ext cx="2171700" cy="274638"/>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4914900" y="4767263"/>
            <a:ext cx="1600200" cy="274638"/>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9536247-6ACF-4321-B25A-8914B95F7E5D}"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randomBar dir="ver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4" Type="http://schemas.openxmlformats.org/officeDocument/2006/relationships/notesSlide" Target="../notesSlides/notesSlide12.xml"/><Relationship Id="rId13" Type="http://schemas.openxmlformats.org/officeDocument/2006/relationships/slideLayout" Target="../slideLayouts/slideLayout12.xml"/><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2.xml"/><Relationship Id="rId4" Type="http://schemas.openxmlformats.org/officeDocument/2006/relationships/image" Target="../media/image32.emf"/><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9.jpeg"/><Relationship Id="rId7" Type="http://schemas.openxmlformats.org/officeDocument/2006/relationships/image" Target="../media/image38.jpeg"/><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emf"/><Relationship Id="rId2" Type="http://schemas.openxmlformats.org/officeDocument/2006/relationships/image" Target="../media/image33.emf"/><Relationship Id="rId10" Type="http://schemas.openxmlformats.org/officeDocument/2006/relationships/notesSlide" Target="../notesSlides/notesSlide14.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68413"/>
            <a:ext cx="6858000" cy="1858963"/>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effectLst/>
              <a:uLnTx/>
              <a:uFillTx/>
              <a:latin typeface="+mn-lt"/>
              <a:ea typeface="+mn-ea"/>
              <a:cs typeface="+mn-cs"/>
            </a:endParaRPr>
          </a:p>
        </p:txBody>
      </p:sp>
      <p:sp>
        <p:nvSpPr>
          <p:cNvPr id="34" name="矩形 33"/>
          <p:cNvSpPr/>
          <p:nvPr/>
        </p:nvSpPr>
        <p:spPr>
          <a:xfrm>
            <a:off x="0" y="1185863"/>
            <a:ext cx="6858000" cy="13970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1" name="TextBox 28"/>
          <p:cNvSpPr txBox="1"/>
          <p:nvPr/>
        </p:nvSpPr>
        <p:spPr>
          <a:xfrm>
            <a:off x="0" y="1772232"/>
            <a:ext cx="6858000" cy="851323"/>
          </a:xfrm>
          <a:prstGeom prst="rect">
            <a:avLst/>
          </a:prstGeom>
          <a:noFill/>
          <a:ln w="9525">
            <a:noFill/>
          </a:ln>
        </p:spPr>
        <p:txBody>
          <a:bodyPr wrap="square" lIns="68580" tIns="34290" rIns="68580" bIns="34290" anchor="ctr">
            <a:spAutoFit/>
          </a:bodyPr>
          <a:lstStyle/>
          <a:p>
            <a:pPr algn="ctr">
              <a:lnSpc>
                <a:spcPct val="150000"/>
              </a:lnSpc>
            </a:pPr>
            <a:r>
              <a:rPr lang="en-US" altLang="zh-CN" b="1" dirty="0">
                <a:solidFill>
                  <a:schemeClr val="bg1"/>
                </a:solidFill>
                <a:latin typeface="微软雅黑" panose="020B0503020204020204" pitchFamily="34" charset="-122"/>
                <a:ea typeface="微软雅黑" panose="020B0503020204020204" pitchFamily="34" charset="-122"/>
              </a:rPr>
              <a:t>Numerical study on erosion characteristic and structural optimization of ball seat for hydraulic fracturing</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0728" y="3479463"/>
            <a:ext cx="4986804" cy="964495"/>
          </a:xfrm>
          <a:prstGeom prst="rect">
            <a:avLst/>
          </a:prstGeom>
          <a:noFill/>
        </p:spPr>
        <p:txBody>
          <a:bodyPr wrap="square" rtlCol="0">
            <a:spAutoFit/>
          </a:bodyPr>
          <a:lstStyle/>
          <a:p>
            <a:pPr algn="ctr">
              <a:lnSpc>
                <a:spcPct val="140000"/>
              </a:lnSpc>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Dalian University of Technology </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40000"/>
              </a:lnSpc>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Process Equipment and Control Engineering</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40000"/>
              </a:lnSpc>
            </a:pPr>
            <a:r>
              <a:rPr lang="en-US" altLang="zh-CN" sz="1400" dirty="0" err="1">
                <a:latin typeface="微软雅黑" panose="020B0503020204020204" pitchFamily="34" charset="-122"/>
                <a:ea typeface="微软雅黑" panose="020B0503020204020204" pitchFamily="34" charset="-122"/>
                <a:cs typeface="微软雅黑" panose="020B0503020204020204" pitchFamily="34" charset="-122"/>
              </a:rPr>
              <a:t>Qingxuan</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WANG</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sz="quarter" idx="4"/>
          </p:nvPr>
        </p:nvSpPr>
        <p:spPr>
          <a:xfrm>
            <a:off x="6609883" y="4876006"/>
            <a:ext cx="275501" cy="274638"/>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84EEDAB-AC84-4E82-B0B6-CB4598B3C381}" type="slidenum">
              <a:rPr kumimoji="0" lang="zh-CN" altLang="en-US" sz="10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ustDataLst>
      <p:tags r:id="rId1"/>
    </p:custDataLst>
  </p:cSld>
  <p:clrMapOvr>
    <a:masterClrMapping/>
  </p:clrMapOvr>
  <p:transition advTm="849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7384" y="0"/>
            <a:ext cx="6885384" cy="699542"/>
            <a:chOff x="0" y="0"/>
            <a:chExt cx="6858000" cy="699542"/>
          </a:xfrm>
        </p:grpSpPr>
        <p:sp>
          <p:nvSpPr>
            <p:cNvPr id="17" name="矩形 16"/>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25601" name="矩形 28"/>
          <p:cNvSpPr/>
          <p:nvPr/>
        </p:nvSpPr>
        <p:spPr>
          <a:xfrm>
            <a:off x="3103563" y="140653"/>
            <a:ext cx="1962845" cy="338554"/>
          </a:xfrm>
          <a:prstGeom prst="rect">
            <a:avLst/>
          </a:prstGeom>
          <a:noFill/>
          <a:ln w="9525">
            <a:noFill/>
          </a:ln>
        </p:spPr>
        <p:txBody>
          <a:bodyPr wrap="none" anchor="t">
            <a:spAutoFit/>
          </a:bodyPr>
          <a:lstStyle/>
          <a:p>
            <a:pPr algn="l"/>
            <a:r>
              <a:rPr lang="en-US" altLang="zh-CN" sz="1600" b="1" dirty="0">
                <a:solidFill>
                  <a:schemeClr val="bg1"/>
                </a:solidFill>
                <a:latin typeface="微软雅黑" panose="020B0503020204020204" pitchFamily="34" charset="-122"/>
                <a:ea typeface="微软雅黑" panose="020B0503020204020204" pitchFamily="34" charset="-122"/>
              </a:rPr>
              <a:t>Research content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524625"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6289675" y="239713"/>
            <a:ext cx="18256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6057900"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582136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5589240"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5612" name="文本框 25611"/>
          <p:cNvSpPr txBox="1"/>
          <p:nvPr/>
        </p:nvSpPr>
        <p:spPr>
          <a:xfrm>
            <a:off x="112420" y="771550"/>
            <a:ext cx="2435044"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Boundary Conditions</a:t>
            </a:r>
            <a:endParaRPr lang="zh-CN" altLang="en-US" sz="1600" b="1" dirty="0">
              <a:latin typeface="微软雅黑" panose="020B0503020204020204" pitchFamily="34" charset="-122"/>
              <a:ea typeface="微软雅黑" panose="020B0503020204020204" pitchFamily="34" charset="-122"/>
            </a:endParaRPr>
          </a:p>
        </p:txBody>
      </p:sp>
      <p:sp>
        <p:nvSpPr>
          <p:cNvPr id="25613" name="圆角矩形 24"/>
          <p:cNvSpPr/>
          <p:nvPr/>
        </p:nvSpPr>
        <p:spPr>
          <a:xfrm>
            <a:off x="112420" y="771550"/>
            <a:ext cx="2380476" cy="33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36712" y="3026784"/>
            <a:ext cx="5400600" cy="199323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1400" b="1" dirty="0">
                <a:latin typeface="微软雅黑" panose="020B0503020204020204" pitchFamily="34" charset="-122"/>
                <a:ea typeface="微软雅黑" panose="020B0503020204020204" pitchFamily="34" charset="-122"/>
              </a:rPr>
              <a:t>Entrance boundary condition:  </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en-US" altLang="zh-CN" sz="1400" b="1" kern="100" dirty="0">
                <a:latin typeface="微软雅黑" panose="020B0503020204020204" pitchFamily="34" charset="-122"/>
                <a:ea typeface="微软雅黑" panose="020B0503020204020204" pitchFamily="34" charset="-122"/>
              </a:rPr>
              <a:t>     </a:t>
            </a:r>
            <a:r>
              <a:rPr lang="en-US" altLang="zh-CN" sz="1400" kern="100" dirty="0">
                <a:latin typeface="微软雅黑" panose="020B0503020204020204" pitchFamily="34" charset="-122"/>
                <a:ea typeface="微软雅黑" panose="020B0503020204020204" pitchFamily="34" charset="-122"/>
              </a:rPr>
              <a:t>V</a:t>
            </a:r>
            <a:r>
              <a:rPr lang="en-US" altLang="zh-CN" sz="1400" kern="100" dirty="0">
                <a:effectLst/>
                <a:latin typeface="微软雅黑" panose="020B0503020204020204" pitchFamily="34" charset="-122"/>
                <a:ea typeface="微软雅黑" panose="020B0503020204020204" pitchFamily="34" charset="-122"/>
              </a:rPr>
              <a:t>elocity-inlet </a:t>
            </a:r>
            <a:endParaRPr lang="en-US" altLang="zh-CN" sz="1400" kern="100" dirty="0">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en-US" altLang="zh-CN" sz="1400" b="1" dirty="0">
                <a:latin typeface="微软雅黑" panose="020B0503020204020204" pitchFamily="34" charset="-122"/>
                <a:ea typeface="微软雅黑" panose="020B0503020204020204" pitchFamily="34" charset="-122"/>
              </a:rPr>
              <a:t>Export boundary conditions:  </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en-US" altLang="zh-CN" sz="1400" b="1" kern="100" dirty="0">
                <a:latin typeface="微软雅黑" panose="020B0503020204020204" pitchFamily="34" charset="-122"/>
                <a:ea typeface="微软雅黑" panose="020B0503020204020204" pitchFamily="34" charset="-122"/>
              </a:rPr>
              <a:t>     </a:t>
            </a:r>
            <a:r>
              <a:rPr lang="en-US" altLang="zh-CN" sz="1400" kern="100" dirty="0">
                <a:latin typeface="微软雅黑" panose="020B0503020204020204" pitchFamily="34" charset="-122"/>
                <a:ea typeface="微软雅黑" panose="020B0503020204020204" pitchFamily="34" charset="-122"/>
              </a:rPr>
              <a:t>O</a:t>
            </a:r>
            <a:r>
              <a:rPr lang="en-US" altLang="zh-CN" sz="1400" kern="100" dirty="0">
                <a:effectLst/>
                <a:latin typeface="微软雅黑" panose="020B0503020204020204" pitchFamily="34" charset="-122"/>
                <a:ea typeface="微软雅黑" panose="020B0503020204020204" pitchFamily="34" charset="-122"/>
              </a:rPr>
              <a:t>utlet-pressure</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en-US" altLang="zh-CN" sz="1400" b="1" dirty="0">
                <a:latin typeface="微软雅黑" panose="020B0503020204020204" pitchFamily="34" charset="-122"/>
                <a:ea typeface="微软雅黑" panose="020B0503020204020204" pitchFamily="34" charset="-122"/>
              </a:rPr>
              <a:t>Wall boundary conditions: </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     Reflection (normal and tangential coefficient of restitution)</a:t>
            </a:r>
            <a:endParaRPr lang="zh-CN" altLang="en-US" sz="1400" dirty="0">
              <a:latin typeface="微软雅黑" panose="020B0503020204020204" pitchFamily="34" charset="-122"/>
              <a:ea typeface="微软雅黑" panose="020B0503020204020204" pitchFamily="34" charset="-122"/>
            </a:endParaRPr>
          </a:p>
        </p:txBody>
      </p:sp>
      <p:sp>
        <p:nvSpPr>
          <p:cNvPr id="8" name="矩形 7"/>
          <p:cNvSpPr/>
          <p:nvPr/>
        </p:nvSpPr>
        <p:spPr>
          <a:xfrm>
            <a:off x="5342787"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 name="表格 2"/>
          <p:cNvGraphicFramePr>
            <a:graphicFrameLocks noGrp="1"/>
          </p:cNvGraphicFramePr>
          <p:nvPr/>
        </p:nvGraphicFramePr>
        <p:xfrm>
          <a:off x="620688" y="1349116"/>
          <a:ext cx="5688632" cy="1654682"/>
        </p:xfrm>
        <a:graphic>
          <a:graphicData uri="http://schemas.openxmlformats.org/drawingml/2006/table">
            <a:tbl>
              <a:tblPr firstRow="1" firstCol="1" bandRow="1">
                <a:tableStyleId>{5C22544A-7EE6-4342-B048-85BDC9FD1C3A}</a:tableStyleId>
              </a:tblPr>
              <a:tblGrid>
                <a:gridCol w="2858364"/>
                <a:gridCol w="2830268"/>
              </a:tblGrid>
              <a:tr h="237849">
                <a:tc>
                  <a:txBody>
                    <a:bodyPr/>
                    <a:lstStyle/>
                    <a:p>
                      <a:pPr algn="ctr"/>
                      <a:r>
                        <a:rPr lang="en-US" sz="1100" b="0" kern="100">
                          <a:effectLst/>
                          <a:latin typeface="微软雅黑" panose="020B0503020204020204" pitchFamily="34" charset="-122"/>
                          <a:ea typeface="微软雅黑" panose="020B0503020204020204" pitchFamily="34" charset="-122"/>
                        </a:rPr>
                        <a:t>Boundary conditions</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en-US" sz="1100" b="0" kern="100" dirty="0">
                          <a:effectLst/>
                          <a:latin typeface="微软雅黑" panose="020B0503020204020204" pitchFamily="34" charset="-122"/>
                          <a:ea typeface="微软雅黑" panose="020B0503020204020204" pitchFamily="34" charset="-122"/>
                        </a:rPr>
                        <a:t>Parameter values</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71268">
                <a:tc>
                  <a:txBody>
                    <a:bodyPr/>
                    <a:lstStyle/>
                    <a:p>
                      <a:pPr algn="ctr"/>
                      <a:r>
                        <a:rPr lang="en-US" sz="1100" b="0" kern="100" dirty="0">
                          <a:effectLst/>
                          <a:latin typeface="微软雅黑" panose="020B0503020204020204" pitchFamily="34" charset="-122"/>
                          <a:ea typeface="微软雅黑" panose="020B0503020204020204" pitchFamily="34" charset="-122"/>
                        </a:rPr>
                        <a:t>Construction displacement, m³/min</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en-US" sz="1100" kern="100" dirty="0">
                          <a:effectLst/>
                          <a:latin typeface="微软雅黑" panose="020B0503020204020204" pitchFamily="34" charset="-122"/>
                          <a:ea typeface="微软雅黑" panose="020B0503020204020204" pitchFamily="34" charset="-122"/>
                        </a:rPr>
                        <a:t>6</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28142">
                <a:tc>
                  <a:txBody>
                    <a:bodyPr/>
                    <a:lstStyle/>
                    <a:p>
                      <a:pPr algn="ctr"/>
                      <a:r>
                        <a:rPr lang="en-US" sz="1100" b="0" kern="100" dirty="0">
                          <a:effectLst/>
                          <a:latin typeface="微软雅黑" panose="020B0503020204020204" pitchFamily="34" charset="-122"/>
                          <a:ea typeface="微软雅黑" panose="020B0503020204020204" pitchFamily="34" charset="-122"/>
                        </a:rPr>
                        <a:t>Inlet velocity, m/s</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en-US" sz="1100" kern="100">
                          <a:effectLst/>
                          <a:latin typeface="微软雅黑" panose="020B0503020204020204" pitchFamily="34" charset="-122"/>
                          <a:ea typeface="微软雅黑" panose="020B0503020204020204" pitchFamily="34" charset="-122"/>
                        </a:rPr>
                        <a:t>18.19</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28142">
                <a:tc>
                  <a:txBody>
                    <a:bodyPr/>
                    <a:lstStyle/>
                    <a:p>
                      <a:pPr algn="ctr"/>
                      <a:r>
                        <a:rPr lang="en-US" sz="1100" b="0" kern="100">
                          <a:effectLst/>
                          <a:latin typeface="微软雅黑" panose="020B0503020204020204" pitchFamily="34" charset="-122"/>
                          <a:ea typeface="微软雅黑" panose="020B0503020204020204" pitchFamily="34" charset="-122"/>
                        </a:rPr>
                        <a:t>Sand flow rate, kg/s</a:t>
                      </a:r>
                      <a:endParaRPr lang="zh-CN" sz="1200" b="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en-US" sz="1100" kern="100">
                          <a:effectLst/>
                          <a:latin typeface="微软雅黑" panose="020B0503020204020204" pitchFamily="34" charset="-122"/>
                          <a:ea typeface="微软雅黑" panose="020B0503020204020204" pitchFamily="34" charset="-122"/>
                        </a:rPr>
                        <a:t>13</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28142">
                <a:tc>
                  <a:txBody>
                    <a:bodyPr/>
                    <a:lstStyle/>
                    <a:p>
                      <a:pPr algn="ctr"/>
                      <a:r>
                        <a:rPr lang="en-US" sz="1100" b="0" kern="100" dirty="0">
                          <a:effectLst/>
                          <a:latin typeface="微软雅黑" panose="020B0503020204020204" pitchFamily="34" charset="-122"/>
                          <a:ea typeface="微软雅黑" panose="020B0503020204020204" pitchFamily="34" charset="-122"/>
                        </a:rPr>
                        <a:t>Hydraulic diameter, m</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en-US" sz="1100" kern="100">
                          <a:effectLst/>
                          <a:latin typeface="微软雅黑" panose="020B0503020204020204" pitchFamily="34" charset="-122"/>
                          <a:ea typeface="微软雅黑" panose="020B0503020204020204" pitchFamily="34" charset="-122"/>
                        </a:rPr>
                        <a:t>2.8</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28142">
                <a:tc>
                  <a:txBody>
                    <a:bodyPr/>
                    <a:lstStyle/>
                    <a:p>
                      <a:pPr algn="ctr"/>
                      <a:r>
                        <a:rPr lang="en-US" sz="1100" b="0" kern="100" dirty="0">
                          <a:effectLst/>
                          <a:latin typeface="微软雅黑" panose="020B0503020204020204" pitchFamily="34" charset="-122"/>
                          <a:ea typeface="微软雅黑" panose="020B0503020204020204" pitchFamily="34" charset="-122"/>
                        </a:rPr>
                        <a:t>Turbulence intensity, %</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en-US" sz="1100" kern="100">
                          <a:effectLst/>
                          <a:latin typeface="微软雅黑" panose="020B0503020204020204" pitchFamily="34" charset="-122"/>
                          <a:ea typeface="微软雅黑" panose="020B0503020204020204" pitchFamily="34" charset="-122"/>
                        </a:rPr>
                        <a:t>0.028</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232997">
                <a:tc>
                  <a:txBody>
                    <a:bodyPr/>
                    <a:lstStyle/>
                    <a:p>
                      <a:pPr algn="ctr"/>
                      <a:r>
                        <a:rPr lang="en-US" sz="1100" b="0" kern="100" dirty="0">
                          <a:effectLst/>
                          <a:latin typeface="微软雅黑" panose="020B0503020204020204" pitchFamily="34" charset="-122"/>
                          <a:ea typeface="微软雅黑" panose="020B0503020204020204" pitchFamily="34" charset="-122"/>
                        </a:rPr>
                        <a:t>Outlet pressure, MPa</a:t>
                      </a:r>
                      <a:endParaRPr lang="zh-CN" sz="12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r>
                        <a:rPr lang="en-US" sz="1100" kern="100" dirty="0">
                          <a:effectLst/>
                          <a:latin typeface="微软雅黑" panose="020B0503020204020204" pitchFamily="34" charset="-122"/>
                          <a:ea typeface="微软雅黑" panose="020B0503020204020204" pitchFamily="34" charset="-122"/>
                        </a:rPr>
                        <a:t>50</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bl>
          </a:graphicData>
        </a:graphic>
      </p:graphicFrame>
      <p:sp>
        <p:nvSpPr>
          <p:cNvPr id="2" name="灯片编号占位符 3"/>
          <p:cNvSpPr txBox="1"/>
          <p:nvPr/>
        </p:nvSpPr>
        <p:spPr>
          <a:xfrm>
            <a:off x="6609883" y="4876006"/>
            <a:ext cx="347509"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
        <p:nvSpPr>
          <p:cNvPr id="4" name="文本框 3"/>
          <p:cNvSpPr txBox="1"/>
          <p:nvPr/>
        </p:nvSpPr>
        <p:spPr>
          <a:xfrm>
            <a:off x="1417081" y="1125053"/>
            <a:ext cx="3649327" cy="261610"/>
          </a:xfrm>
          <a:prstGeom prst="rect">
            <a:avLst/>
          </a:prstGeom>
          <a:noFill/>
        </p:spPr>
        <p:txBody>
          <a:bodyPr wrap="square" rtlCol="0">
            <a:spAutoFit/>
          </a:bodyPr>
          <a:lstStyle/>
          <a:p>
            <a:pPr indent="381000" algn="just"/>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Table 1. Boundary conditions and parameters.</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advTm="39274"/>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7384" y="0"/>
            <a:ext cx="6885384" cy="699542"/>
            <a:chOff x="0" y="0"/>
            <a:chExt cx="6858000" cy="699542"/>
          </a:xfrm>
        </p:grpSpPr>
        <p:sp>
          <p:nvSpPr>
            <p:cNvPr id="17" name="矩形 16"/>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25601" name="矩形 28"/>
          <p:cNvSpPr/>
          <p:nvPr/>
        </p:nvSpPr>
        <p:spPr>
          <a:xfrm>
            <a:off x="3103563" y="140653"/>
            <a:ext cx="1962845" cy="338554"/>
          </a:xfrm>
          <a:prstGeom prst="rect">
            <a:avLst/>
          </a:prstGeom>
          <a:noFill/>
          <a:ln w="9525">
            <a:noFill/>
          </a:ln>
        </p:spPr>
        <p:txBody>
          <a:bodyPr wrap="none" anchor="t">
            <a:spAutoFit/>
          </a:bodyPr>
          <a:lstStyle/>
          <a:p>
            <a:pPr algn="l"/>
            <a:r>
              <a:rPr lang="en-US" altLang="zh-CN" sz="1600" b="1" dirty="0">
                <a:solidFill>
                  <a:schemeClr val="bg1"/>
                </a:solidFill>
                <a:latin typeface="微软雅黑" panose="020B0503020204020204" pitchFamily="34" charset="-122"/>
                <a:ea typeface="微软雅黑" panose="020B0503020204020204" pitchFamily="34" charset="-122"/>
              </a:rPr>
              <a:t>Research content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524625"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6289675" y="239713"/>
            <a:ext cx="18256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6057900"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558641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5837138"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5612" name="文本框 25611"/>
          <p:cNvSpPr txBox="1"/>
          <p:nvPr/>
        </p:nvSpPr>
        <p:spPr>
          <a:xfrm>
            <a:off x="112420" y="771550"/>
            <a:ext cx="2435044"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Mechanism Analysis</a:t>
            </a:r>
            <a:endParaRPr lang="zh-CN" altLang="en-US" sz="1600" b="1" dirty="0">
              <a:latin typeface="微软雅黑" panose="020B0503020204020204" pitchFamily="34" charset="-122"/>
              <a:ea typeface="微软雅黑" panose="020B0503020204020204" pitchFamily="34" charset="-122"/>
            </a:endParaRPr>
          </a:p>
        </p:txBody>
      </p:sp>
      <p:sp>
        <p:nvSpPr>
          <p:cNvPr id="25613" name="圆角矩形 24"/>
          <p:cNvSpPr/>
          <p:nvPr/>
        </p:nvSpPr>
        <p:spPr>
          <a:xfrm>
            <a:off x="112420" y="771550"/>
            <a:ext cx="2236460" cy="33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245569" y="699542"/>
            <a:ext cx="3495799" cy="1785034"/>
            <a:chOff x="-665" y="-160"/>
            <a:chExt cx="9647" cy="5410"/>
          </a:xfrm>
        </p:grpSpPr>
        <p:pic>
          <p:nvPicPr>
            <p:cNvPr id="3" name="图片 2" descr="model1 vel(no remeshing)"/>
            <p:cNvPicPr>
              <a:picLocks noChangeAspect="1"/>
            </p:cNvPicPr>
            <p:nvPr/>
          </p:nvPicPr>
          <p:blipFill>
            <a:blip r:embed="rId2"/>
            <a:srcRect l="9083" t="26995" r="32417" b="31777"/>
            <a:stretch>
              <a:fillRect/>
            </a:stretch>
          </p:blipFill>
          <p:spPr>
            <a:xfrm>
              <a:off x="0" y="434"/>
              <a:ext cx="3013" cy="1888"/>
            </a:xfrm>
            <a:prstGeom prst="rect">
              <a:avLst/>
            </a:prstGeom>
          </p:spPr>
        </p:pic>
        <p:sp>
          <p:nvSpPr>
            <p:cNvPr id="5" name="文本框 50"/>
            <p:cNvSpPr txBox="1"/>
            <p:nvPr/>
          </p:nvSpPr>
          <p:spPr>
            <a:xfrm>
              <a:off x="-646" y="-160"/>
              <a:ext cx="1870" cy="811"/>
            </a:xfrm>
            <a:prstGeom prst="rect">
              <a:avLst/>
            </a:prstGeom>
            <a:noFill/>
          </p:spPr>
          <p:txBody>
            <a:bodyPr wrap="square" rtlCol="0">
              <a:noAutofit/>
            </a:bodyPr>
            <a:lstStyle/>
            <a:p>
              <a:pPr algn="ctr">
                <a:spcBef>
                  <a:spcPts val="8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6" name="图片 5" descr="model1 vel(no remeshing)"/>
            <p:cNvPicPr>
              <a:picLocks noChangeAspect="1"/>
            </p:cNvPicPr>
            <p:nvPr/>
          </p:nvPicPr>
          <p:blipFill>
            <a:blip r:embed="rId2"/>
            <a:srcRect l="68667" t="28683" r="8722" b="31434"/>
            <a:stretch>
              <a:fillRect/>
            </a:stretch>
          </p:blipFill>
          <p:spPr>
            <a:xfrm>
              <a:off x="3013" y="233"/>
              <a:ext cx="1407" cy="2394"/>
            </a:xfrm>
            <a:prstGeom prst="rect">
              <a:avLst/>
            </a:prstGeom>
          </p:spPr>
        </p:pic>
        <p:pic>
          <p:nvPicPr>
            <p:cNvPr id="8" name="图片 7" descr="model2 vel(no remeshing)"/>
            <p:cNvPicPr>
              <a:picLocks noChangeAspect="1"/>
            </p:cNvPicPr>
            <p:nvPr/>
          </p:nvPicPr>
          <p:blipFill>
            <a:blip r:embed="rId3"/>
            <a:srcRect l="2139" t="32215" r="36647" b="23119"/>
            <a:stretch>
              <a:fillRect/>
            </a:stretch>
          </p:blipFill>
          <p:spPr>
            <a:xfrm>
              <a:off x="4608" y="434"/>
              <a:ext cx="3000" cy="1946"/>
            </a:xfrm>
            <a:prstGeom prst="rect">
              <a:avLst/>
            </a:prstGeom>
          </p:spPr>
        </p:pic>
        <p:sp>
          <p:nvSpPr>
            <p:cNvPr id="9" name="文本框 51"/>
            <p:cNvSpPr txBox="1"/>
            <p:nvPr/>
          </p:nvSpPr>
          <p:spPr>
            <a:xfrm>
              <a:off x="4241" y="-160"/>
              <a:ext cx="1350" cy="1166"/>
            </a:xfrm>
            <a:prstGeom prst="rect">
              <a:avLst/>
            </a:prstGeom>
            <a:noFill/>
          </p:spPr>
          <p:txBody>
            <a:bodyPr wrap="square" rtlCol="0">
              <a:noAutofit/>
            </a:bodyPr>
            <a:lstStyle/>
            <a:p>
              <a:pPr algn="ctr">
                <a:spcBef>
                  <a:spcPts val="8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0" name="图片 9" descr="model2 vel(no remeshing)"/>
            <p:cNvPicPr>
              <a:picLocks noChangeAspect="1"/>
            </p:cNvPicPr>
            <p:nvPr/>
          </p:nvPicPr>
          <p:blipFill>
            <a:blip r:embed="rId3"/>
            <a:srcRect l="64111" t="31340" r="13167" b="23276"/>
            <a:stretch>
              <a:fillRect/>
            </a:stretch>
          </p:blipFill>
          <p:spPr>
            <a:xfrm>
              <a:off x="7608" y="188"/>
              <a:ext cx="1374" cy="2439"/>
            </a:xfrm>
            <a:prstGeom prst="rect">
              <a:avLst/>
            </a:prstGeom>
          </p:spPr>
        </p:pic>
        <p:pic>
          <p:nvPicPr>
            <p:cNvPr id="11" name="图片 10" descr="model3 vel(no remeshing)"/>
            <p:cNvPicPr>
              <a:picLocks noChangeAspect="1"/>
            </p:cNvPicPr>
            <p:nvPr/>
          </p:nvPicPr>
          <p:blipFill>
            <a:blip r:embed="rId4"/>
            <a:srcRect l="8278" t="28527" r="33333" b="30277"/>
            <a:stretch>
              <a:fillRect/>
            </a:stretch>
          </p:blipFill>
          <p:spPr>
            <a:xfrm>
              <a:off x="12" y="2965"/>
              <a:ext cx="3073" cy="1927"/>
            </a:xfrm>
            <a:prstGeom prst="rect">
              <a:avLst/>
            </a:prstGeom>
          </p:spPr>
        </p:pic>
        <p:sp>
          <p:nvSpPr>
            <p:cNvPr id="12" name="文本框 53"/>
            <p:cNvSpPr txBox="1"/>
            <p:nvPr/>
          </p:nvSpPr>
          <p:spPr>
            <a:xfrm>
              <a:off x="-665" y="2368"/>
              <a:ext cx="1924" cy="832"/>
            </a:xfrm>
            <a:prstGeom prst="rect">
              <a:avLst/>
            </a:prstGeom>
            <a:noFill/>
          </p:spPr>
          <p:txBody>
            <a:bodyPr wrap="square" rtlCol="0">
              <a:noAutofit/>
            </a:bodyPr>
            <a:lstStyle/>
            <a:p>
              <a:pPr algn="ctr">
                <a:spcBef>
                  <a:spcPts val="8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3" name="图片 12" descr="model3 vel(no remeshing)"/>
            <p:cNvPicPr>
              <a:picLocks noChangeAspect="1"/>
            </p:cNvPicPr>
            <p:nvPr/>
          </p:nvPicPr>
          <p:blipFill>
            <a:blip r:embed="rId4"/>
            <a:srcRect l="67389" t="28996" r="10000" b="31246"/>
            <a:stretch>
              <a:fillRect/>
            </a:stretch>
          </p:blipFill>
          <p:spPr>
            <a:xfrm>
              <a:off x="3013" y="2765"/>
              <a:ext cx="1422" cy="2416"/>
            </a:xfrm>
            <a:prstGeom prst="rect">
              <a:avLst/>
            </a:prstGeom>
          </p:spPr>
        </p:pic>
        <p:pic>
          <p:nvPicPr>
            <p:cNvPr id="14" name="图片 13" descr="model4 vel(no remeshing)"/>
            <p:cNvPicPr>
              <a:picLocks noChangeAspect="1"/>
            </p:cNvPicPr>
            <p:nvPr/>
          </p:nvPicPr>
          <p:blipFill>
            <a:blip r:embed="rId5"/>
            <a:srcRect l="5639" t="27464" r="28778" b="26933"/>
            <a:stretch>
              <a:fillRect/>
            </a:stretch>
          </p:blipFill>
          <p:spPr>
            <a:xfrm>
              <a:off x="4664" y="3007"/>
              <a:ext cx="2994" cy="1885"/>
            </a:xfrm>
            <a:prstGeom prst="rect">
              <a:avLst/>
            </a:prstGeom>
          </p:spPr>
        </p:pic>
        <p:sp>
          <p:nvSpPr>
            <p:cNvPr id="15" name="文本框 52"/>
            <p:cNvSpPr txBox="1"/>
            <p:nvPr/>
          </p:nvSpPr>
          <p:spPr>
            <a:xfrm>
              <a:off x="4470" y="2422"/>
              <a:ext cx="970" cy="1042"/>
            </a:xfrm>
            <a:prstGeom prst="rect">
              <a:avLst/>
            </a:prstGeom>
            <a:noFill/>
          </p:spPr>
          <p:txBody>
            <a:bodyPr wrap="square" rtlCol="0">
              <a:noAutofit/>
            </a:bodyPr>
            <a:lstStyle/>
            <a:p>
              <a:pPr algn="ctr">
                <a:spcBef>
                  <a:spcPts val="8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9" name="图片 18" descr="model4 vel(no remeshing)"/>
            <p:cNvPicPr>
              <a:picLocks noChangeAspect="1"/>
            </p:cNvPicPr>
            <p:nvPr/>
          </p:nvPicPr>
          <p:blipFill>
            <a:blip r:embed="rId5"/>
            <a:srcRect l="72093" t="26433" r="5167" b="26026"/>
            <a:stretch>
              <a:fillRect/>
            </a:stretch>
          </p:blipFill>
          <p:spPr>
            <a:xfrm>
              <a:off x="7628" y="2721"/>
              <a:ext cx="1353" cy="2529"/>
            </a:xfrm>
            <a:prstGeom prst="rect">
              <a:avLst/>
            </a:prstGeom>
          </p:spPr>
        </p:pic>
      </p:gr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356992" y="2526054"/>
            <a:ext cx="3419662" cy="2565976"/>
          </a:xfrm>
          <a:prstGeom prst="rect">
            <a:avLst/>
          </a:prstGeom>
          <a:noFill/>
        </p:spPr>
      </p:pic>
      <p:sp>
        <p:nvSpPr>
          <p:cNvPr id="22" name="文本框 21"/>
          <p:cNvSpPr txBox="1"/>
          <p:nvPr/>
        </p:nvSpPr>
        <p:spPr>
          <a:xfrm>
            <a:off x="154557" y="1134249"/>
            <a:ext cx="2886997" cy="1941557"/>
          </a:xfrm>
          <a:prstGeom prst="rect">
            <a:avLst/>
          </a:prstGeom>
          <a:noFill/>
        </p:spPr>
        <p:txBody>
          <a:bodyPr wrap="square">
            <a:spAutoFit/>
          </a:bodyPr>
          <a:lstStyle/>
          <a:p>
            <a:pPr algn="just">
              <a:lnSpc>
                <a:spcPct val="150000"/>
              </a:lnSpc>
              <a:spcBef>
                <a:spcPts val="400"/>
              </a:spcBef>
              <a:spcAft>
                <a:spcPts val="400"/>
              </a:spcAft>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Fig. 4. </a:t>
            </a:r>
            <a:r>
              <a:rPr lang="en-US" altLang="zh-CN" sz="1100" b="1" kern="100" dirty="0">
                <a:effectLst/>
                <a:latin typeface="微软雅黑" panose="020B0503020204020204" pitchFamily="34" charset="-122"/>
                <a:ea typeface="微软雅黑" panose="020B0503020204020204" pitchFamily="34" charset="-122"/>
                <a:cs typeface="Times New Roman" panose="02020603050405020304" pitchFamily="18" charset="0"/>
              </a:rPr>
              <a:t>Velocity magnitude distribution </a:t>
            </a: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of plane Z = 0 inside the four different structures: </a:t>
            </a:r>
            <a:endPar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gn="just">
              <a:spcBef>
                <a:spcPts val="400"/>
              </a:spcBef>
              <a:spcAft>
                <a:spcPts val="400"/>
              </a:spcAft>
              <a:buAutoNum type="alphaLcParenBoth"/>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convex + concave curve, </a:t>
            </a:r>
            <a:endPar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28600" indent="-228600" algn="just">
              <a:spcBef>
                <a:spcPts val="400"/>
              </a:spcBef>
              <a:spcAft>
                <a:spcPts val="400"/>
              </a:spcAft>
              <a:buAutoNum type="alphaLcParenBoth"/>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cone + concave curve, </a:t>
            </a: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ts val="400"/>
              </a:spcBef>
              <a:spcAft>
                <a:spcPts val="400"/>
              </a:spcAft>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(c) convex curve + cone, </a:t>
            </a: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ts val="400"/>
              </a:spcBef>
              <a:spcAft>
                <a:spcPts val="400"/>
              </a:spcAft>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(d) double cone. </a:t>
            </a: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文本框 23"/>
          <p:cNvSpPr txBox="1"/>
          <p:nvPr/>
        </p:nvSpPr>
        <p:spPr>
          <a:xfrm>
            <a:off x="172701" y="3219822"/>
            <a:ext cx="3120440" cy="1433726"/>
          </a:xfrm>
          <a:prstGeom prst="rect">
            <a:avLst/>
          </a:prstGeom>
          <a:noFill/>
        </p:spPr>
        <p:txBody>
          <a:bodyPr wrap="square">
            <a:spAutoFit/>
          </a:bodyPr>
          <a:lstStyle/>
          <a:p>
            <a:pPr algn="just">
              <a:lnSpc>
                <a:spcPct val="150000"/>
              </a:lnSpc>
              <a:spcBef>
                <a:spcPts val="400"/>
              </a:spcBef>
              <a:spcAft>
                <a:spcPts val="400"/>
              </a:spcAft>
            </a:pP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Fig. 5. </a:t>
            </a:r>
            <a:r>
              <a:rPr lang="en-US" altLang="zh-CN" sz="1100" b="1" kern="100" dirty="0">
                <a:latin typeface="微软雅黑" panose="020B0503020204020204" pitchFamily="34" charset="-122"/>
                <a:ea typeface="微软雅黑" panose="020B0503020204020204" pitchFamily="34" charset="-122"/>
                <a:cs typeface="Times New Roman" panose="02020603050405020304" pitchFamily="18" charset="0"/>
              </a:rPr>
              <a:t>Total pressure distribution</a:t>
            </a: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ts val="400"/>
              </a:spcBef>
              <a:spcAft>
                <a:spcPts val="400"/>
              </a:spcAft>
            </a:pP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(a) convex + concave curve, </a:t>
            </a: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ts val="400"/>
              </a:spcBef>
              <a:spcAft>
                <a:spcPts val="400"/>
              </a:spcAft>
            </a:pP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(b) cone + concave curve, </a:t>
            </a: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ts val="400"/>
              </a:spcBef>
              <a:spcAft>
                <a:spcPts val="400"/>
              </a:spcAft>
            </a:pP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(c) convex curve + cone, </a:t>
            </a:r>
            <a:endPar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ts val="400"/>
              </a:spcBef>
              <a:spcAft>
                <a:spcPts val="400"/>
              </a:spcAft>
            </a:pP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(d) double cone. </a:t>
            </a:r>
            <a:endParaRPr lang="zh-CN" altLang="zh-CN" sz="11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矩形 25"/>
          <p:cNvSpPr/>
          <p:nvPr/>
        </p:nvSpPr>
        <p:spPr>
          <a:xfrm>
            <a:off x="5342787"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txBox="1"/>
          <p:nvPr/>
        </p:nvSpPr>
        <p:spPr>
          <a:xfrm>
            <a:off x="6609883" y="4876006"/>
            <a:ext cx="347509"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3927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7384" y="0"/>
            <a:ext cx="6885384" cy="699542"/>
            <a:chOff x="0" y="0"/>
            <a:chExt cx="6858000" cy="699542"/>
          </a:xfrm>
        </p:grpSpPr>
        <p:sp>
          <p:nvSpPr>
            <p:cNvPr id="17" name="矩形 16"/>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25601" name="矩形 28"/>
          <p:cNvSpPr/>
          <p:nvPr/>
        </p:nvSpPr>
        <p:spPr>
          <a:xfrm>
            <a:off x="3103563" y="140653"/>
            <a:ext cx="1962845" cy="338554"/>
          </a:xfrm>
          <a:prstGeom prst="rect">
            <a:avLst/>
          </a:prstGeom>
          <a:noFill/>
          <a:ln w="9525">
            <a:noFill/>
          </a:ln>
        </p:spPr>
        <p:txBody>
          <a:bodyPr wrap="none" anchor="t">
            <a:spAutoFit/>
          </a:bodyPr>
          <a:lstStyle/>
          <a:p>
            <a:pPr algn="l"/>
            <a:r>
              <a:rPr lang="en-US" altLang="zh-CN" sz="1600" b="1" dirty="0">
                <a:solidFill>
                  <a:schemeClr val="bg1"/>
                </a:solidFill>
                <a:latin typeface="微软雅黑" panose="020B0503020204020204" pitchFamily="34" charset="-122"/>
                <a:ea typeface="微软雅黑" panose="020B0503020204020204" pitchFamily="34" charset="-122"/>
              </a:rPr>
              <a:t>Research content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524625"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6289675" y="239713"/>
            <a:ext cx="18256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582136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558641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053162"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5612" name="文本框 25611"/>
          <p:cNvSpPr txBox="1"/>
          <p:nvPr/>
        </p:nvSpPr>
        <p:spPr>
          <a:xfrm>
            <a:off x="112420" y="771550"/>
            <a:ext cx="2435044"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Erosion Rate Analysis</a:t>
            </a:r>
            <a:endParaRPr lang="zh-CN" altLang="en-US" sz="1600" b="1" dirty="0">
              <a:latin typeface="微软雅黑" panose="020B0503020204020204" pitchFamily="34" charset="-122"/>
              <a:ea typeface="微软雅黑" panose="020B0503020204020204" pitchFamily="34" charset="-122"/>
            </a:endParaRPr>
          </a:p>
        </p:txBody>
      </p:sp>
      <p:sp>
        <p:nvSpPr>
          <p:cNvPr id="25613" name="圆角矩形 24"/>
          <p:cNvSpPr/>
          <p:nvPr/>
        </p:nvSpPr>
        <p:spPr>
          <a:xfrm>
            <a:off x="112420" y="771550"/>
            <a:ext cx="2308468" cy="33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54557" y="1178818"/>
            <a:ext cx="2886997" cy="1670073"/>
          </a:xfrm>
          <a:prstGeom prst="rect">
            <a:avLst/>
          </a:prstGeom>
          <a:solidFill>
            <a:schemeClr val="accent1">
              <a:lumMod val="20000"/>
              <a:lumOff val="80000"/>
            </a:schemeClr>
          </a:solidFill>
        </p:spPr>
        <p:txBody>
          <a:bodyPr wrap="square">
            <a:spAutoFit/>
          </a:bodyPr>
          <a:lstStyle/>
          <a:p>
            <a:pPr algn="just">
              <a:lnSpc>
                <a:spcPct val="150000"/>
              </a:lnSpc>
              <a:spcBef>
                <a:spcPts val="400"/>
              </a:spcBef>
              <a:spcAft>
                <a:spcPts val="400"/>
              </a:spcAft>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The </a:t>
            </a:r>
            <a:r>
              <a:rPr lang="en-US" altLang="zh-CN" sz="1400" b="1" kern="100" dirty="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rPr>
              <a:t>morphology change </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before and after erosion wear is displayed and </a:t>
            </a:r>
            <a:r>
              <a:rPr lang="en-US" altLang="zh-CN" sz="1400" b="1" kern="100" dirty="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rPr>
              <a:t>erosion rate distribution</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is measured in different positions of structures.</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 name="组合 3"/>
          <p:cNvGrpSpPr/>
          <p:nvPr/>
        </p:nvGrpSpPr>
        <p:grpSpPr>
          <a:xfrm>
            <a:off x="3287474" y="699546"/>
            <a:ext cx="3415969" cy="4360868"/>
            <a:chOff x="-355" y="-318"/>
            <a:chExt cx="8624" cy="12113"/>
          </a:xfrm>
        </p:grpSpPr>
        <p:grpSp>
          <p:nvGrpSpPr>
            <p:cNvPr id="7" name="组合 6"/>
            <p:cNvGrpSpPr/>
            <p:nvPr/>
          </p:nvGrpSpPr>
          <p:grpSpPr>
            <a:xfrm>
              <a:off x="-355" y="-318"/>
              <a:ext cx="8624" cy="12113"/>
              <a:chOff x="-355" y="-318"/>
              <a:chExt cx="8624" cy="12113"/>
            </a:xfrm>
          </p:grpSpPr>
          <p:grpSp>
            <p:nvGrpSpPr>
              <p:cNvPr id="27" name="组合 26"/>
              <p:cNvGrpSpPr/>
              <p:nvPr/>
            </p:nvGrpSpPr>
            <p:grpSpPr>
              <a:xfrm>
                <a:off x="-355" y="-318"/>
                <a:ext cx="8624" cy="12113"/>
                <a:chOff x="-391" y="-345"/>
                <a:chExt cx="9505" cy="13147"/>
              </a:xfrm>
            </p:grpSpPr>
            <p:grpSp>
              <p:nvGrpSpPr>
                <p:cNvPr id="36" name="组合 35"/>
                <p:cNvGrpSpPr/>
                <p:nvPr/>
              </p:nvGrpSpPr>
              <p:grpSpPr>
                <a:xfrm>
                  <a:off x="-391" y="-345"/>
                  <a:ext cx="5679" cy="1609"/>
                  <a:chOff x="-391" y="-345"/>
                  <a:chExt cx="5679" cy="1609"/>
                </a:xfrm>
              </p:grpSpPr>
              <p:sp>
                <p:nvSpPr>
                  <p:cNvPr id="51" name="文本框 16"/>
                  <p:cNvSpPr txBox="1"/>
                  <p:nvPr/>
                </p:nvSpPr>
                <p:spPr>
                  <a:xfrm>
                    <a:off x="-391" y="-304"/>
                    <a:ext cx="1533" cy="1568"/>
                  </a:xfrm>
                  <a:prstGeom prst="rect">
                    <a:avLst/>
                  </a:prstGeom>
                  <a:noFill/>
                </p:spPr>
                <p:txBody>
                  <a:bodyPr wrap="square" rtlCol="0">
                    <a:noAutofit/>
                  </a:bodyPr>
                  <a:lstStyle/>
                  <a:p>
                    <a:pPr algn="ct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2" name="文本框 17"/>
                  <p:cNvSpPr txBox="1"/>
                  <p:nvPr/>
                </p:nvSpPr>
                <p:spPr>
                  <a:xfrm>
                    <a:off x="4010" y="-345"/>
                    <a:ext cx="1278" cy="937"/>
                  </a:xfrm>
                  <a:prstGeom prst="rect">
                    <a:avLst/>
                  </a:prstGeom>
                  <a:noFill/>
                </p:spPr>
                <p:txBody>
                  <a:bodyPr wrap="square" rtlCol="0">
                    <a:noAutofit/>
                  </a:bodyPr>
                  <a:lstStyle/>
                  <a:p>
                    <a:pPr algn="ct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a:t>
                    </a:r>
                    <a:r>
                      <a:rPr lang="en-US" sz="1050" b="1" kern="1200" baseline="-250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a:t>
                    </a: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grpSp>
              <p:nvGrpSpPr>
                <p:cNvPr id="37" name="组合 36"/>
                <p:cNvGrpSpPr/>
                <p:nvPr/>
              </p:nvGrpSpPr>
              <p:grpSpPr>
                <a:xfrm>
                  <a:off x="-97" y="2953"/>
                  <a:ext cx="9211" cy="3351"/>
                  <a:chOff x="-97" y="2953"/>
                  <a:chExt cx="9211" cy="3351"/>
                </a:xfrm>
              </p:grpSpPr>
              <p:pic>
                <p:nvPicPr>
                  <p:cNvPr id="48" name="图片 47"/>
                  <p:cNvPicPr>
                    <a:picLocks noChangeAspect="1"/>
                  </p:cNvPicPr>
                  <p:nvPr/>
                </p:nvPicPr>
                <p:blipFill>
                  <a:blip r:embed="rId2" cstate="print">
                    <a:extLst>
                      <a:ext uri="{28A0092B-C50C-407E-A947-70E740481C1C}">
                        <a14:useLocalDpi xmlns:a14="http://schemas.microsoft.com/office/drawing/2010/main" val="0"/>
                      </a:ext>
                    </a:extLst>
                  </a:blip>
                  <a:srcRect l="1930" t="15212" r="9321" b="24261"/>
                  <a:stretch>
                    <a:fillRect/>
                  </a:stretch>
                </p:blipFill>
                <p:spPr>
                  <a:xfrm>
                    <a:off x="4086" y="3355"/>
                    <a:ext cx="5028" cy="2949"/>
                  </a:xfrm>
                  <a:prstGeom prst="rect">
                    <a:avLst/>
                  </a:prstGeom>
                </p:spPr>
              </p:pic>
              <p:sp>
                <p:nvSpPr>
                  <p:cNvPr id="49" name="文本框 18"/>
                  <p:cNvSpPr txBox="1"/>
                  <p:nvPr/>
                </p:nvSpPr>
                <p:spPr>
                  <a:xfrm>
                    <a:off x="4010" y="2997"/>
                    <a:ext cx="1297" cy="928"/>
                  </a:xfrm>
                  <a:prstGeom prst="rect">
                    <a:avLst/>
                  </a:prstGeom>
                  <a:noFill/>
                </p:spPr>
                <p:txBody>
                  <a:bodyPr wrap="square" rtlCol="0">
                    <a:noAutofit/>
                  </a:bodyPr>
                  <a:lstStyle/>
                  <a:p>
                    <a:pPr algn="ct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(b</a:t>
                    </a:r>
                    <a:r>
                      <a:rPr lang="en-US" sz="1050" b="1" kern="1200" baseline="-250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a:t>
                    </a: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0" name="文本框 11"/>
                  <p:cNvSpPr txBox="1"/>
                  <p:nvPr/>
                </p:nvSpPr>
                <p:spPr>
                  <a:xfrm>
                    <a:off x="-97" y="2953"/>
                    <a:ext cx="1081" cy="847"/>
                  </a:xfrm>
                  <a:prstGeom prst="rect">
                    <a:avLst/>
                  </a:prstGeom>
                  <a:noFill/>
                </p:spPr>
                <p:txBody>
                  <a:bodyPr wrap="square" rtlCol="0">
                    <a:noAutofit/>
                  </a:bodyPr>
                  <a:lstStyle/>
                  <a:p>
                    <a:pPr algn="ct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grpSp>
              <p:nvGrpSpPr>
                <p:cNvPr id="38" name="组合 37"/>
                <p:cNvGrpSpPr/>
                <p:nvPr/>
              </p:nvGrpSpPr>
              <p:grpSpPr>
                <a:xfrm>
                  <a:off x="-63" y="6113"/>
                  <a:ext cx="9068" cy="3468"/>
                  <a:chOff x="-63" y="6113"/>
                  <a:chExt cx="9068" cy="3468"/>
                </a:xfrm>
              </p:grpSpPr>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2743" t="13771" r="24003" b="17373"/>
                  <a:stretch>
                    <a:fillRect/>
                  </a:stretch>
                </p:blipFill>
                <p:spPr>
                  <a:xfrm>
                    <a:off x="4135" y="6612"/>
                    <a:ext cx="3673" cy="2969"/>
                  </a:xfrm>
                  <a:prstGeom prst="rect">
                    <a:avLst/>
                  </a:prstGeom>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l="77867" t="16847" r="1511" b="18046"/>
                  <a:stretch>
                    <a:fillRect/>
                  </a:stretch>
                </p:blipFill>
                <p:spPr>
                  <a:xfrm>
                    <a:off x="7867" y="6801"/>
                    <a:ext cx="1138" cy="2751"/>
                  </a:xfrm>
                  <a:prstGeom prst="rect">
                    <a:avLst/>
                  </a:prstGeom>
                </p:spPr>
              </p:pic>
              <p:sp>
                <p:nvSpPr>
                  <p:cNvPr id="46" name="文本框 5"/>
                  <p:cNvSpPr txBox="1"/>
                  <p:nvPr/>
                </p:nvSpPr>
                <p:spPr>
                  <a:xfrm>
                    <a:off x="4134" y="6293"/>
                    <a:ext cx="1154" cy="847"/>
                  </a:xfrm>
                  <a:prstGeom prst="rect">
                    <a:avLst/>
                  </a:prstGeom>
                  <a:noFill/>
                </p:spPr>
                <p:txBody>
                  <a:bodyPr wrap="square" rtlCol="0">
                    <a:noAutofit/>
                  </a:bodyPr>
                  <a:lstStyle/>
                  <a:p>
                    <a:pPr algn="ct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a:t>
                    </a:r>
                    <a:r>
                      <a:rPr lang="en-US" sz="1050" b="1" kern="1200" baseline="-250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a:t>
                    </a: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7" name="文本框 22"/>
                  <p:cNvSpPr txBox="1"/>
                  <p:nvPr/>
                </p:nvSpPr>
                <p:spPr>
                  <a:xfrm>
                    <a:off x="-63" y="6113"/>
                    <a:ext cx="1068" cy="847"/>
                  </a:xfrm>
                  <a:prstGeom prst="rect">
                    <a:avLst/>
                  </a:prstGeom>
                  <a:noFill/>
                </p:spPr>
                <p:txBody>
                  <a:bodyPr wrap="square" rtlCol="0">
                    <a:noAutofit/>
                  </a:bodyPr>
                  <a:lstStyle/>
                  <a:p>
                    <a:pPr algn="ct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grpSp>
              <p:nvGrpSpPr>
                <p:cNvPr id="39" name="组合 38"/>
                <p:cNvGrpSpPr/>
                <p:nvPr/>
              </p:nvGrpSpPr>
              <p:grpSpPr>
                <a:xfrm>
                  <a:off x="13" y="9581"/>
                  <a:ext cx="8992" cy="3221"/>
                  <a:chOff x="13" y="9581"/>
                  <a:chExt cx="8992" cy="3221"/>
                </a:xfrm>
              </p:grpSpPr>
              <p:pic>
                <p:nvPicPr>
                  <p:cNvPr id="40" name="图片 39"/>
                  <p:cNvPicPr>
                    <a:picLocks noChangeAspect="1"/>
                  </p:cNvPicPr>
                  <p:nvPr/>
                </p:nvPicPr>
                <p:blipFill>
                  <a:blip r:embed="rId5" cstate="print">
                    <a:extLst>
                      <a:ext uri="{28A0092B-C50C-407E-A947-70E740481C1C}">
                        <a14:useLocalDpi xmlns:a14="http://schemas.microsoft.com/office/drawing/2010/main" val="0"/>
                      </a:ext>
                    </a:extLst>
                  </a:blip>
                  <a:srcRect l="4005" t="20860" r="27199" b="30081"/>
                  <a:stretch>
                    <a:fillRect/>
                  </a:stretch>
                </p:blipFill>
                <p:spPr>
                  <a:xfrm>
                    <a:off x="4116" y="10201"/>
                    <a:ext cx="3757" cy="2305"/>
                  </a:xfrm>
                  <a:prstGeom prst="rect">
                    <a:avLst/>
                  </a:prstGeom>
                </p:spPr>
              </p:pic>
              <p:pic>
                <p:nvPicPr>
                  <p:cNvPr id="41" name="图片 40"/>
                  <p:cNvPicPr>
                    <a:picLocks noChangeAspect="1"/>
                  </p:cNvPicPr>
                  <p:nvPr/>
                </p:nvPicPr>
                <p:blipFill>
                  <a:blip r:embed="rId6" cstate="print">
                    <a:extLst>
                      <a:ext uri="{28A0092B-C50C-407E-A947-70E740481C1C}">
                        <a14:useLocalDpi xmlns:a14="http://schemas.microsoft.com/office/drawing/2010/main" val="0"/>
                      </a:ext>
                    </a:extLst>
                  </a:blip>
                  <a:srcRect l="72611" t="16334" r="5619" b="20985"/>
                  <a:stretch>
                    <a:fillRect/>
                  </a:stretch>
                </p:blipFill>
                <p:spPr>
                  <a:xfrm>
                    <a:off x="7873" y="10001"/>
                    <a:ext cx="1132" cy="2801"/>
                  </a:xfrm>
                  <a:prstGeom prst="rect">
                    <a:avLst/>
                  </a:prstGeom>
                </p:spPr>
              </p:pic>
              <p:sp>
                <p:nvSpPr>
                  <p:cNvPr id="42" name="文本框 7"/>
                  <p:cNvSpPr txBox="1"/>
                  <p:nvPr/>
                </p:nvSpPr>
                <p:spPr>
                  <a:xfrm>
                    <a:off x="4188" y="9581"/>
                    <a:ext cx="1119" cy="923"/>
                  </a:xfrm>
                  <a:prstGeom prst="rect">
                    <a:avLst/>
                  </a:prstGeom>
                  <a:noFill/>
                </p:spPr>
                <p:txBody>
                  <a:bodyPr wrap="square" rtlCol="0">
                    <a:noAutofit/>
                  </a:bodyPr>
                  <a:lstStyle/>
                  <a:p>
                    <a:pPr algn="ct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a:t>
                    </a:r>
                    <a:r>
                      <a:rPr lang="en-US" sz="1050" b="1" kern="1200" baseline="-250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1</a:t>
                    </a: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3" name="文本框 25"/>
                  <p:cNvSpPr txBox="1"/>
                  <p:nvPr/>
                </p:nvSpPr>
                <p:spPr>
                  <a:xfrm>
                    <a:off x="13" y="9581"/>
                    <a:ext cx="1026" cy="716"/>
                  </a:xfrm>
                  <a:prstGeom prst="rect">
                    <a:avLst/>
                  </a:prstGeom>
                  <a:noFill/>
                </p:spPr>
                <p:txBody>
                  <a:bodyPr wrap="square" rtlCol="0">
                    <a:noAutofit/>
                  </a:bodyPr>
                  <a:lstStyle/>
                  <a:p>
                    <a:pPr algn="ct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grpSp>
          <p:pic>
            <p:nvPicPr>
              <p:cNvPr id="28" name="图片 27" descr="model 1"/>
              <p:cNvPicPr>
                <a:picLocks noChangeAspect="1"/>
              </p:cNvPicPr>
              <p:nvPr/>
            </p:nvPicPr>
            <p:blipFill>
              <a:blip r:embed="rId7"/>
              <a:srcRect l="2463" t="30208" r="32458" b="21213"/>
              <a:stretch>
                <a:fillRect/>
              </a:stretch>
            </p:blipFill>
            <p:spPr>
              <a:xfrm>
                <a:off x="3734" y="434"/>
                <a:ext cx="3304" cy="2192"/>
              </a:xfrm>
              <a:prstGeom prst="rect">
                <a:avLst/>
              </a:prstGeom>
            </p:spPr>
          </p:pic>
          <p:pic>
            <p:nvPicPr>
              <p:cNvPr id="29" name="图片 28" descr="model 1 erosion"/>
              <p:cNvPicPr>
                <a:picLocks noChangeAspect="1"/>
              </p:cNvPicPr>
              <p:nvPr/>
            </p:nvPicPr>
            <p:blipFill>
              <a:blip r:embed="rId8"/>
              <a:srcRect l="68586" t="27360" r="11111" b="23526"/>
              <a:stretch>
                <a:fillRect/>
              </a:stretch>
            </p:blipFill>
            <p:spPr>
              <a:xfrm>
                <a:off x="7137" y="95"/>
                <a:ext cx="1072" cy="2594"/>
              </a:xfrm>
              <a:prstGeom prst="rect">
                <a:avLst/>
              </a:prstGeom>
            </p:spPr>
          </p:pic>
        </p:grpSp>
        <p:pic>
          <p:nvPicPr>
            <p:cNvPr id="21" name="图片 20"/>
            <p:cNvPicPr>
              <a:picLocks noChangeAspect="1"/>
            </p:cNvPicPr>
            <p:nvPr/>
          </p:nvPicPr>
          <p:blipFill>
            <a:blip r:embed="rId9"/>
            <a:stretch>
              <a:fillRect/>
            </a:stretch>
          </p:blipFill>
          <p:spPr>
            <a:xfrm>
              <a:off x="78" y="480"/>
              <a:ext cx="3200" cy="1998"/>
            </a:xfrm>
            <a:prstGeom prst="rect">
              <a:avLst/>
            </a:prstGeom>
          </p:spPr>
        </p:pic>
        <p:pic>
          <p:nvPicPr>
            <p:cNvPr id="23" name="图片 22" descr="模型2"/>
            <p:cNvPicPr>
              <a:picLocks noChangeAspect="1"/>
            </p:cNvPicPr>
            <p:nvPr/>
          </p:nvPicPr>
          <p:blipFill>
            <a:blip r:embed="rId10"/>
            <a:srcRect l="27056" t="36853" r="39667" b="20346"/>
            <a:stretch>
              <a:fillRect/>
            </a:stretch>
          </p:blipFill>
          <p:spPr>
            <a:xfrm>
              <a:off x="18" y="3422"/>
              <a:ext cx="3274" cy="2072"/>
            </a:xfrm>
            <a:prstGeom prst="rect">
              <a:avLst/>
            </a:prstGeom>
          </p:spPr>
        </p:pic>
        <p:pic>
          <p:nvPicPr>
            <p:cNvPr id="25" name="图片 24"/>
            <p:cNvPicPr>
              <a:picLocks noChangeAspect="1"/>
            </p:cNvPicPr>
            <p:nvPr/>
          </p:nvPicPr>
          <p:blipFill>
            <a:blip r:embed="rId11"/>
            <a:stretch>
              <a:fillRect/>
            </a:stretch>
          </p:blipFill>
          <p:spPr>
            <a:xfrm>
              <a:off x="78" y="6398"/>
              <a:ext cx="3180" cy="1980"/>
            </a:xfrm>
            <a:prstGeom prst="rect">
              <a:avLst/>
            </a:prstGeom>
          </p:spPr>
        </p:pic>
        <p:pic>
          <p:nvPicPr>
            <p:cNvPr id="26" name="图片 25"/>
            <p:cNvPicPr>
              <a:picLocks noChangeAspect="1"/>
            </p:cNvPicPr>
            <p:nvPr/>
          </p:nvPicPr>
          <p:blipFill>
            <a:blip r:embed="rId12"/>
            <a:stretch>
              <a:fillRect/>
            </a:stretch>
          </p:blipFill>
          <p:spPr>
            <a:xfrm>
              <a:off x="69" y="9500"/>
              <a:ext cx="3189" cy="1972"/>
            </a:xfrm>
            <a:prstGeom prst="rect">
              <a:avLst/>
            </a:prstGeom>
          </p:spPr>
        </p:pic>
      </p:grpSp>
      <p:sp>
        <p:nvSpPr>
          <p:cNvPr id="55" name="文本框 54"/>
          <p:cNvSpPr txBox="1"/>
          <p:nvPr/>
        </p:nvSpPr>
        <p:spPr>
          <a:xfrm>
            <a:off x="176890" y="2990145"/>
            <a:ext cx="2955399" cy="2093778"/>
          </a:xfrm>
          <a:prstGeom prst="rect">
            <a:avLst/>
          </a:prstGeom>
          <a:noFill/>
        </p:spPr>
        <p:txBody>
          <a:bodyPr wrap="square">
            <a:spAutoFit/>
          </a:bodyPr>
          <a:lstStyle/>
          <a:p>
            <a:pPr algn="just">
              <a:lnSpc>
                <a:spcPct val="150000"/>
              </a:lnSpc>
              <a:spcBef>
                <a:spcPts val="400"/>
              </a:spcBef>
              <a:spcAft>
                <a:spcPts val="400"/>
              </a:spcAft>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Fig. 6. Different structures before erosion: (a) convex + concave curve, (b) cone + concave curve, (c) convex curve + cone, (d) double cone. Erosion rate contours with morphology change after 1200 s erosion: (a</a:t>
            </a:r>
            <a:r>
              <a:rPr lang="en-US" altLang="zh-CN" sz="1100" kern="100" baseline="-25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 convex + concave curve, (b</a:t>
            </a:r>
            <a:r>
              <a:rPr lang="en-US" altLang="zh-CN" sz="1100" kern="100" baseline="-25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 cone + concave curve, (c</a:t>
            </a:r>
            <a:r>
              <a:rPr lang="en-US" altLang="zh-CN" sz="1100" kern="100" baseline="-25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 convex curve + cone, (d</a:t>
            </a:r>
            <a:r>
              <a:rPr lang="en-US" altLang="zh-CN" sz="1100" kern="100" baseline="-25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 double cone. </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6" name="矩形 55"/>
          <p:cNvSpPr/>
          <p:nvPr/>
        </p:nvSpPr>
        <p:spPr>
          <a:xfrm>
            <a:off x="5342787"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3"/>
          <p:cNvSpPr txBox="1"/>
          <p:nvPr/>
        </p:nvSpPr>
        <p:spPr>
          <a:xfrm>
            <a:off x="6609883" y="4876006"/>
            <a:ext cx="406826"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
        <p:nvSpPr>
          <p:cNvPr id="3" name="椭圆 2"/>
          <p:cNvSpPr/>
          <p:nvPr/>
        </p:nvSpPr>
        <p:spPr>
          <a:xfrm>
            <a:off x="5373216" y="986838"/>
            <a:ext cx="504056" cy="683624"/>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661248" y="4227934"/>
            <a:ext cx="504056" cy="683624"/>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445224" y="2067694"/>
            <a:ext cx="504056" cy="683624"/>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589240" y="3112262"/>
            <a:ext cx="504056" cy="683624"/>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39274"/>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7384" y="0"/>
            <a:ext cx="6885384" cy="699542"/>
            <a:chOff x="0" y="0"/>
            <a:chExt cx="6858000" cy="699542"/>
          </a:xfrm>
        </p:grpSpPr>
        <p:sp>
          <p:nvSpPr>
            <p:cNvPr id="17" name="矩形 16"/>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25601" name="矩形 28"/>
          <p:cNvSpPr/>
          <p:nvPr/>
        </p:nvSpPr>
        <p:spPr>
          <a:xfrm>
            <a:off x="3103563" y="140653"/>
            <a:ext cx="1962845" cy="338554"/>
          </a:xfrm>
          <a:prstGeom prst="rect">
            <a:avLst/>
          </a:prstGeom>
          <a:noFill/>
          <a:ln w="9525">
            <a:noFill/>
          </a:ln>
        </p:spPr>
        <p:txBody>
          <a:bodyPr wrap="none" anchor="t">
            <a:spAutoFit/>
          </a:bodyPr>
          <a:lstStyle/>
          <a:p>
            <a:pPr algn="l"/>
            <a:r>
              <a:rPr lang="en-US" altLang="zh-CN" sz="1600" b="1" dirty="0">
                <a:solidFill>
                  <a:schemeClr val="bg1"/>
                </a:solidFill>
                <a:latin typeface="微软雅黑" panose="020B0503020204020204" pitchFamily="34" charset="-122"/>
                <a:ea typeface="微软雅黑" panose="020B0503020204020204" pitchFamily="34" charset="-122"/>
              </a:rPr>
              <a:t>Research content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524625"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6057900"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582136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558641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288088" y="239712"/>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1419318" y="1196737"/>
            <a:ext cx="3941664" cy="1704706"/>
            <a:chOff x="0" y="0"/>
            <a:chExt cx="8249" cy="3228"/>
          </a:xfrm>
        </p:grpSpPr>
        <p:grpSp>
          <p:nvGrpSpPr>
            <p:cNvPr id="3" name="组合 2"/>
            <p:cNvGrpSpPr/>
            <p:nvPr/>
          </p:nvGrpSpPr>
          <p:grpSpPr>
            <a:xfrm>
              <a:off x="537" y="124"/>
              <a:ext cx="5251" cy="827"/>
              <a:chOff x="-720" y="254"/>
              <a:chExt cx="37583" cy="6175"/>
            </a:xfrm>
          </p:grpSpPr>
          <p:sp>
            <p:nvSpPr>
              <p:cNvPr id="8" name="文本框 11"/>
              <p:cNvSpPr txBox="1">
                <a:spLocks noChangeArrowheads="1"/>
              </p:cNvSpPr>
              <p:nvPr/>
            </p:nvSpPr>
            <p:spPr bwMode="auto">
              <a:xfrm>
                <a:off x="-720" y="629"/>
                <a:ext cx="6578" cy="5800"/>
              </a:xfrm>
              <a:prstGeom prst="rect">
                <a:avLst/>
              </a:prstGeom>
              <a:noFill/>
              <a:ln>
                <a:noFill/>
              </a:ln>
            </p:spPr>
            <p:txBody>
              <a:bodyPr rot="0" vert="horz" wrap="square" lIns="91440" tIns="45720" rIns="91440" bIns="45720" anchor="t" anchorCtr="0" upright="1">
                <a:noAutofit/>
              </a:bodyPr>
              <a:lstStyle/>
              <a:p>
                <a:pPr algn="ctr">
                  <a:spcBef>
                    <a:spcPts val="12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9" name="文本框 13"/>
              <p:cNvSpPr txBox="1">
                <a:spLocks noChangeArrowheads="1"/>
              </p:cNvSpPr>
              <p:nvPr/>
            </p:nvSpPr>
            <p:spPr bwMode="auto">
              <a:xfrm>
                <a:off x="30498" y="254"/>
                <a:ext cx="6365" cy="6175"/>
              </a:xfrm>
              <a:prstGeom prst="rect">
                <a:avLst/>
              </a:prstGeom>
              <a:noFill/>
              <a:ln>
                <a:noFill/>
              </a:ln>
            </p:spPr>
            <p:txBody>
              <a:bodyPr rot="0" vert="horz" wrap="square" lIns="91440" tIns="45720" rIns="91440" bIns="45720" anchor="t" anchorCtr="0" upright="1">
                <a:noAutofit/>
              </a:bodyPr>
              <a:lstStyle/>
              <a:p>
                <a:pPr algn="ctr">
                  <a:spcBef>
                    <a:spcPts val="12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grpSp>
        <p:pic>
          <p:nvPicPr>
            <p:cNvPr id="5"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t="9877" r="12381"/>
            <a:stretch>
              <a:fillRect/>
            </a:stretch>
          </p:blipFill>
          <p:spPr>
            <a:xfrm>
              <a:off x="4154" y="12"/>
              <a:ext cx="4095" cy="3216"/>
            </a:xfrm>
            <a:prstGeom prst="rect">
              <a:avLst/>
            </a:prstGeom>
            <a:noFill/>
          </p:spPr>
        </p:pic>
        <p:pic>
          <p:nvPicPr>
            <p:cNvPr id="6"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l="3729" t="9566" r="12555"/>
            <a:stretch>
              <a:fillRect/>
            </a:stretch>
          </p:blipFill>
          <p:spPr>
            <a:xfrm>
              <a:off x="0" y="0"/>
              <a:ext cx="3887" cy="3208"/>
            </a:xfrm>
            <a:prstGeom prst="rect">
              <a:avLst/>
            </a:prstGeom>
            <a:noFill/>
          </p:spPr>
        </p:pic>
      </p:grpSp>
      <p:pic>
        <p:nvPicPr>
          <p:cNvPr id="10" name="图片 9"/>
          <p:cNvPicPr>
            <a:picLocks noChangeAspect="1"/>
          </p:cNvPicPr>
          <p:nvPr/>
        </p:nvPicPr>
        <p:blipFill>
          <a:blip r:embed="rId4"/>
          <a:srcRect l="3968" t="4678" r="12778" b="791"/>
          <a:stretch>
            <a:fillRect/>
          </a:stretch>
        </p:blipFill>
        <p:spPr>
          <a:xfrm>
            <a:off x="2348880" y="3103817"/>
            <a:ext cx="2044002" cy="1772189"/>
          </a:xfrm>
          <a:prstGeom prst="rect">
            <a:avLst/>
          </a:prstGeom>
        </p:spPr>
      </p:pic>
      <p:sp>
        <p:nvSpPr>
          <p:cNvPr id="15" name="文本框 14"/>
          <p:cNvSpPr txBox="1"/>
          <p:nvPr/>
        </p:nvSpPr>
        <p:spPr>
          <a:xfrm>
            <a:off x="1204491" y="2846709"/>
            <a:ext cx="4603488" cy="261610"/>
          </a:xfrm>
          <a:prstGeom prst="rect">
            <a:avLst/>
          </a:prstGeom>
          <a:noFill/>
        </p:spPr>
        <p:txBody>
          <a:bodyPr wrap="square">
            <a:spAutoFit/>
          </a:bodyPr>
          <a:lstStyle/>
          <a:p>
            <a:pPr algn="just">
              <a:spcBef>
                <a:spcPts val="400"/>
              </a:spcBef>
              <a:spcAft>
                <a:spcPts val="400"/>
              </a:spcAft>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Fig. 7. Maximum and average erosion rate of different structures.</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文本框 19"/>
          <p:cNvSpPr txBox="1"/>
          <p:nvPr/>
        </p:nvSpPr>
        <p:spPr>
          <a:xfrm>
            <a:off x="1484784" y="4876006"/>
            <a:ext cx="4176464" cy="261610"/>
          </a:xfrm>
          <a:prstGeom prst="rect">
            <a:avLst/>
          </a:prstGeom>
          <a:noFill/>
        </p:spPr>
        <p:txBody>
          <a:bodyPr wrap="square">
            <a:spAutoFit/>
          </a:bodyPr>
          <a:lstStyle/>
          <a:p>
            <a:pPr algn="just">
              <a:spcBef>
                <a:spcPts val="400"/>
              </a:spcBef>
              <a:spcAft>
                <a:spcPts val="400"/>
              </a:spcAft>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Fig. 8. The maximum deformation values of four structures.</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文本框 23"/>
          <p:cNvSpPr txBox="1"/>
          <p:nvPr/>
        </p:nvSpPr>
        <p:spPr>
          <a:xfrm>
            <a:off x="112420" y="771550"/>
            <a:ext cx="2435044"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Erosion Rate Analysis</a:t>
            </a:r>
            <a:endParaRPr lang="zh-CN" altLang="en-US" sz="1600" b="1" dirty="0">
              <a:latin typeface="微软雅黑" panose="020B0503020204020204" pitchFamily="34" charset="-122"/>
              <a:ea typeface="微软雅黑" panose="020B0503020204020204" pitchFamily="34" charset="-122"/>
            </a:endParaRPr>
          </a:p>
        </p:txBody>
      </p:sp>
      <p:sp>
        <p:nvSpPr>
          <p:cNvPr id="53" name="圆角矩形 24"/>
          <p:cNvSpPr/>
          <p:nvPr/>
        </p:nvSpPr>
        <p:spPr>
          <a:xfrm>
            <a:off x="112420" y="771550"/>
            <a:ext cx="2308468" cy="33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5342787"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txBox="1"/>
          <p:nvPr/>
        </p:nvSpPr>
        <p:spPr>
          <a:xfrm>
            <a:off x="6609883" y="4876006"/>
            <a:ext cx="419517"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39274"/>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7384" y="0"/>
            <a:ext cx="6885384" cy="699542"/>
            <a:chOff x="0" y="0"/>
            <a:chExt cx="6858000" cy="699542"/>
          </a:xfrm>
        </p:grpSpPr>
        <p:sp>
          <p:nvSpPr>
            <p:cNvPr id="17" name="矩形 16"/>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25601" name="矩形 28"/>
          <p:cNvSpPr/>
          <p:nvPr/>
        </p:nvSpPr>
        <p:spPr>
          <a:xfrm>
            <a:off x="3103563" y="140653"/>
            <a:ext cx="1962845" cy="338554"/>
          </a:xfrm>
          <a:prstGeom prst="rect">
            <a:avLst/>
          </a:prstGeom>
          <a:noFill/>
          <a:ln w="9525">
            <a:noFill/>
          </a:ln>
        </p:spPr>
        <p:txBody>
          <a:bodyPr wrap="none" anchor="t">
            <a:spAutoFit/>
          </a:bodyPr>
          <a:lstStyle/>
          <a:p>
            <a:pPr algn="l"/>
            <a:r>
              <a:rPr lang="en-US" altLang="zh-CN" sz="1600" b="1" dirty="0">
                <a:solidFill>
                  <a:schemeClr val="bg1"/>
                </a:solidFill>
                <a:latin typeface="微软雅黑" panose="020B0503020204020204" pitchFamily="34" charset="-122"/>
                <a:ea typeface="微软雅黑" panose="020B0503020204020204" pitchFamily="34" charset="-122"/>
              </a:rPr>
              <a:t>Research content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6289675" y="239713"/>
            <a:ext cx="18256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6057900"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582136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558641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525344"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112420" y="771550"/>
            <a:ext cx="2435044"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Curvature Analysis</a:t>
            </a:r>
            <a:endParaRPr lang="zh-CN" altLang="en-US" sz="1600" b="1" dirty="0">
              <a:latin typeface="微软雅黑" panose="020B0503020204020204" pitchFamily="34" charset="-122"/>
              <a:ea typeface="微软雅黑" panose="020B0503020204020204" pitchFamily="34" charset="-122"/>
            </a:endParaRPr>
          </a:p>
        </p:txBody>
      </p:sp>
      <p:sp>
        <p:nvSpPr>
          <p:cNvPr id="12" name="圆角矩形 24"/>
          <p:cNvSpPr/>
          <p:nvPr/>
        </p:nvSpPr>
        <p:spPr>
          <a:xfrm>
            <a:off x="112420" y="771550"/>
            <a:ext cx="2095944" cy="33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025505" y="756406"/>
            <a:ext cx="3776504" cy="1615834"/>
            <a:chOff x="-23" y="24"/>
            <a:chExt cx="9197" cy="3784"/>
          </a:xfrm>
        </p:grpSpPr>
        <p:grpSp>
          <p:nvGrpSpPr>
            <p:cNvPr id="7" name="组合 6"/>
            <p:cNvGrpSpPr/>
            <p:nvPr/>
          </p:nvGrpSpPr>
          <p:grpSpPr>
            <a:xfrm>
              <a:off x="800" y="24"/>
              <a:ext cx="8374" cy="3784"/>
              <a:chOff x="800" y="24"/>
              <a:chExt cx="8374" cy="3784"/>
            </a:xfrm>
          </p:grpSpPr>
          <p:pic>
            <p:nvPicPr>
              <p:cNvPr id="14" name="图片 13"/>
              <p:cNvPicPr>
                <a:picLocks noChangeAspect="1" noChangeArrowheads="1"/>
              </p:cNvPicPr>
              <p:nvPr/>
            </p:nvPicPr>
            <p:blipFill>
              <a:blip r:embed="rId2" cstate="print">
                <a:extLst>
                  <a:ext uri="{28A0092B-C50C-407E-A947-70E740481C1C}">
                    <a14:useLocalDpi xmlns:a14="http://schemas.microsoft.com/office/drawing/2010/main" val="0"/>
                  </a:ext>
                </a:extLst>
              </a:blip>
              <a:srcRect r="11742" b="3311"/>
              <a:stretch>
                <a:fillRect/>
              </a:stretch>
            </p:blipFill>
            <p:spPr>
              <a:xfrm>
                <a:off x="4900" y="24"/>
                <a:ext cx="4274" cy="3784"/>
              </a:xfrm>
              <a:prstGeom prst="rect">
                <a:avLst/>
              </a:prstGeom>
              <a:noFill/>
            </p:spPr>
          </p:pic>
          <p:sp>
            <p:nvSpPr>
              <p:cNvPr id="15" name="文本框 16"/>
              <p:cNvSpPr txBox="1">
                <a:spLocks noChangeArrowheads="1"/>
              </p:cNvSpPr>
              <p:nvPr/>
            </p:nvSpPr>
            <p:spPr bwMode="auto">
              <a:xfrm>
                <a:off x="800" y="356"/>
                <a:ext cx="1287" cy="614"/>
              </a:xfrm>
              <a:prstGeom prst="rect">
                <a:avLst/>
              </a:prstGeom>
              <a:noFill/>
              <a:ln>
                <a:noFill/>
              </a:ln>
            </p:spPr>
            <p:txBody>
              <a:bodyPr rot="0" vert="horz" wrap="square" lIns="91440" tIns="45720" rIns="91440" bIns="45720" anchor="t" anchorCtr="0" upright="1">
                <a:noAutofit/>
              </a:bodyPr>
              <a:lstStyle/>
              <a:p>
                <a:pPr algn="just"/>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9" name="文本框 17"/>
              <p:cNvSpPr txBox="1">
                <a:spLocks noChangeArrowheads="1"/>
              </p:cNvSpPr>
              <p:nvPr/>
            </p:nvSpPr>
            <p:spPr bwMode="auto">
              <a:xfrm>
                <a:off x="5701" y="454"/>
                <a:ext cx="1160" cy="609"/>
              </a:xfrm>
              <a:prstGeom prst="rect">
                <a:avLst/>
              </a:prstGeom>
              <a:noFill/>
              <a:ln>
                <a:noFill/>
              </a:ln>
            </p:spPr>
            <p:txBody>
              <a:bodyPr rot="0" vert="horz" wrap="square" lIns="91440" tIns="45720" rIns="91440" bIns="45720" anchor="t" anchorCtr="0" upright="1">
                <a:noAutofit/>
              </a:bodyPr>
              <a:lstStyle/>
              <a:p>
                <a:pPr algn="just"/>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pic>
          <p:nvPicPr>
            <p:cNvPr id="13" name="图片 12"/>
            <p:cNvPicPr>
              <a:picLocks noChangeAspect="1" noChangeArrowheads="1"/>
            </p:cNvPicPr>
            <p:nvPr/>
          </p:nvPicPr>
          <p:blipFill>
            <a:blip r:embed="rId3" cstate="print">
              <a:extLst>
                <a:ext uri="{28A0092B-C50C-407E-A947-70E740481C1C}">
                  <a14:useLocalDpi xmlns:a14="http://schemas.microsoft.com/office/drawing/2010/main" val="0"/>
                </a:ext>
              </a:extLst>
            </a:blip>
            <a:srcRect t="8006" b="5681"/>
            <a:stretch>
              <a:fillRect/>
            </a:stretch>
          </p:blipFill>
          <p:spPr>
            <a:xfrm>
              <a:off x="-23" y="314"/>
              <a:ext cx="4923" cy="3421"/>
            </a:xfrm>
            <a:prstGeom prst="rect">
              <a:avLst/>
            </a:prstGeom>
            <a:noFill/>
          </p:spPr>
        </p:pic>
      </p:grpSp>
      <p:grpSp>
        <p:nvGrpSpPr>
          <p:cNvPr id="20" name="组合 19"/>
          <p:cNvGrpSpPr/>
          <p:nvPr/>
        </p:nvGrpSpPr>
        <p:grpSpPr>
          <a:xfrm>
            <a:off x="3172859" y="2433838"/>
            <a:ext cx="3627008" cy="1184685"/>
            <a:chOff x="0" y="0"/>
            <a:chExt cx="7829" cy="2515"/>
          </a:xfrm>
        </p:grpSpPr>
        <p:pic>
          <p:nvPicPr>
            <p:cNvPr id="21" name="图片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449"/>
              <a:ext cx="3232" cy="1979"/>
            </a:xfrm>
            <a:prstGeom prst="rect">
              <a:avLst/>
            </a:prstGeom>
            <a:noFill/>
          </p:spPr>
        </p:pic>
        <p:pic>
          <p:nvPicPr>
            <p:cNvPr id="22" name="图片 21" descr="untitled"/>
            <p:cNvPicPr>
              <a:picLocks noChangeAspect="1" noChangeArrowheads="1"/>
            </p:cNvPicPr>
            <p:nvPr/>
          </p:nvPicPr>
          <p:blipFill>
            <a:blip r:embed="rId5" cstate="print">
              <a:extLst>
                <a:ext uri="{28A0092B-C50C-407E-A947-70E740481C1C}">
                  <a14:useLocalDpi xmlns:a14="http://schemas.microsoft.com/office/drawing/2010/main" val="0"/>
                </a:ext>
              </a:extLst>
            </a:blip>
            <a:srcRect l="5324" t="23338" r="9425" b="28651"/>
            <a:stretch>
              <a:fillRect/>
            </a:stretch>
          </p:blipFill>
          <p:spPr>
            <a:xfrm>
              <a:off x="3528" y="361"/>
              <a:ext cx="4301" cy="2154"/>
            </a:xfrm>
            <a:prstGeom prst="rect">
              <a:avLst/>
            </a:prstGeom>
            <a:noFill/>
          </p:spPr>
        </p:pic>
        <p:sp>
          <p:nvSpPr>
            <p:cNvPr id="23" name="文本框 25"/>
            <p:cNvSpPr txBox="1">
              <a:spLocks noChangeArrowheads="1"/>
            </p:cNvSpPr>
            <p:nvPr/>
          </p:nvSpPr>
          <p:spPr bwMode="auto">
            <a:xfrm>
              <a:off x="30" y="26"/>
              <a:ext cx="1228" cy="573"/>
            </a:xfrm>
            <a:prstGeom prst="rect">
              <a:avLst/>
            </a:prstGeom>
            <a:noFill/>
            <a:ln>
              <a:noFill/>
            </a:ln>
          </p:spPr>
          <p:txBody>
            <a:bodyPr rot="0" vert="horz" wrap="square" lIns="91440" tIns="45720" rIns="91440" bIns="45720" anchor="t" anchorCtr="0" upright="1">
              <a:noAutofit/>
            </a:bodyPr>
            <a:lstStyle/>
            <a:p>
              <a:pPr algn="just"/>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4" name="文本框 26"/>
            <p:cNvSpPr txBox="1">
              <a:spLocks noChangeArrowheads="1"/>
            </p:cNvSpPr>
            <p:nvPr/>
          </p:nvSpPr>
          <p:spPr bwMode="auto">
            <a:xfrm>
              <a:off x="3557" y="0"/>
              <a:ext cx="1228" cy="354"/>
            </a:xfrm>
            <a:prstGeom prst="rect">
              <a:avLst/>
            </a:prstGeom>
            <a:noFill/>
            <a:ln>
              <a:noFill/>
            </a:ln>
          </p:spPr>
          <p:txBody>
            <a:bodyPr rot="0" vert="horz" wrap="square" lIns="91440" tIns="45720" rIns="91440" bIns="45720" anchor="t" anchorCtr="0" upright="1">
              <a:noAutofit/>
            </a:bodyPr>
            <a:lstStyle/>
            <a:p>
              <a:pPr algn="just"/>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sp>
        <p:nvSpPr>
          <p:cNvPr id="26" name="文本框 25"/>
          <p:cNvSpPr txBox="1"/>
          <p:nvPr/>
        </p:nvSpPr>
        <p:spPr>
          <a:xfrm>
            <a:off x="221806" y="3817776"/>
            <a:ext cx="6498807" cy="1078116"/>
          </a:xfrm>
          <a:prstGeom prst="rect">
            <a:avLst/>
          </a:prstGeom>
          <a:noFill/>
        </p:spPr>
        <p:txBody>
          <a:bodyPr wrap="square">
            <a:spAutoFit/>
          </a:bodyPr>
          <a:lstStyle/>
          <a:p>
            <a:pPr algn="just">
              <a:lnSpc>
                <a:spcPct val="150000"/>
              </a:lnSpc>
              <a:spcBef>
                <a:spcPts val="400"/>
              </a:spcBef>
              <a:spcAft>
                <a:spcPts val="400"/>
              </a:spcAft>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Fig. </a:t>
            </a:r>
            <a:r>
              <a:rPr lang="en-US" altLang="zh-CN" sz="1100" kern="100" dirty="0">
                <a:latin typeface="微软雅黑" panose="020B0503020204020204" pitchFamily="34" charset="-122"/>
                <a:ea typeface="微软雅黑" panose="020B0503020204020204" pitchFamily="34" charset="-122"/>
                <a:cs typeface="Times New Roman" panose="02020603050405020304" pitchFamily="18" charset="0"/>
              </a:rPr>
              <a:t>9</a:t>
            </a: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 (a) Maximum and average erosion rate of structures with different curvature radii of convex curve.(b) Maximum erosion wear of structures with different curvature radii of convex curve.(c) The convex and concave curve surface structure with the 49 mm convex curvature and 57 mm concave curvature. (d) Erosion rate contours of this structure. </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文本框 35"/>
          <p:cNvSpPr txBox="1"/>
          <p:nvPr/>
        </p:nvSpPr>
        <p:spPr>
          <a:xfrm>
            <a:off x="260648" y="2283718"/>
            <a:ext cx="2435043" cy="1346907"/>
          </a:xfrm>
          <a:prstGeom prst="rect">
            <a:avLst/>
          </a:prstGeom>
          <a:solidFill>
            <a:schemeClr val="accent1">
              <a:lumMod val="20000"/>
              <a:lumOff val="80000"/>
            </a:schemeClr>
          </a:solidFill>
        </p:spPr>
        <p:txBody>
          <a:bodyPr wrap="square">
            <a:spAutoFit/>
          </a:bodyPr>
          <a:lstStyle/>
          <a:p>
            <a:pPr algn="just">
              <a:lnSpc>
                <a:spcPct val="150000"/>
              </a:lnSpc>
            </a:pPr>
            <a:r>
              <a:rPr lang="en-GB" altLang="zh-CN" sz="1400" dirty="0">
                <a:solidFill>
                  <a:srgbClr val="000000"/>
                </a:solidFill>
                <a:latin typeface="微软雅黑" panose="020B0503020204020204" pitchFamily="34" charset="-122"/>
                <a:ea typeface="微软雅黑" panose="020B0503020204020204" pitchFamily="34" charset="-122"/>
              </a:rPr>
              <a:t>T</a:t>
            </a:r>
            <a:r>
              <a:rPr lang="en-GB" altLang="zh-CN" sz="1400" dirty="0">
                <a:solidFill>
                  <a:srgbClr val="000000"/>
                </a:solidFill>
                <a:effectLst/>
                <a:latin typeface="微软雅黑" panose="020B0503020204020204" pitchFamily="34" charset="-122"/>
                <a:ea typeface="微软雅黑" panose="020B0503020204020204" pitchFamily="34" charset="-122"/>
              </a:rPr>
              <a:t>he numerical analysis on the convex and concave surface with </a:t>
            </a:r>
            <a:r>
              <a:rPr lang="en-GB" altLang="zh-CN" sz="1400" b="1" dirty="0">
                <a:solidFill>
                  <a:schemeClr val="accent2"/>
                </a:solidFill>
                <a:effectLst/>
                <a:latin typeface="微软雅黑" panose="020B0503020204020204" pitchFamily="34" charset="-122"/>
                <a:ea typeface="微软雅黑" panose="020B0503020204020204" pitchFamily="34" charset="-122"/>
              </a:rPr>
              <a:t>different curvature </a:t>
            </a:r>
            <a:r>
              <a:rPr lang="en-GB" altLang="zh-CN" sz="1400" dirty="0">
                <a:solidFill>
                  <a:srgbClr val="000000"/>
                </a:solidFill>
                <a:effectLst/>
                <a:latin typeface="微软雅黑" panose="020B0503020204020204" pitchFamily="34" charset="-122"/>
                <a:ea typeface="微软雅黑" panose="020B0503020204020204" pitchFamily="34" charset="-122"/>
              </a:rPr>
              <a:t>is done. </a:t>
            </a:r>
            <a:endParaRPr lang="zh-CN" altLang="en-US" sz="1400" dirty="0">
              <a:latin typeface="微软雅黑" panose="020B0503020204020204" pitchFamily="34" charset="-122"/>
              <a:ea typeface="微软雅黑" panose="020B0503020204020204" pitchFamily="34" charset="-122"/>
            </a:endParaRPr>
          </a:p>
        </p:txBody>
      </p:sp>
      <p:sp>
        <p:nvSpPr>
          <p:cNvPr id="37" name="矩形 36"/>
          <p:cNvSpPr/>
          <p:nvPr/>
        </p:nvSpPr>
        <p:spPr>
          <a:xfrm>
            <a:off x="5342787"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3"/>
          <p:cNvSpPr txBox="1"/>
          <p:nvPr/>
        </p:nvSpPr>
        <p:spPr>
          <a:xfrm>
            <a:off x="6609883" y="4876006"/>
            <a:ext cx="563533"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grpSp>
        <p:nvGrpSpPr>
          <p:cNvPr id="3" name="组合 2"/>
          <p:cNvGrpSpPr/>
          <p:nvPr/>
        </p:nvGrpSpPr>
        <p:grpSpPr>
          <a:xfrm>
            <a:off x="-27384" y="1182112"/>
            <a:ext cx="3096344" cy="872791"/>
            <a:chOff x="-93" y="-228"/>
            <a:chExt cx="9378" cy="2424"/>
          </a:xfrm>
        </p:grpSpPr>
        <p:pic>
          <p:nvPicPr>
            <p:cNvPr id="5" name="图片 4" descr="2.2"/>
            <p:cNvPicPr>
              <a:picLocks noChangeAspect="1" noChangeArrowheads="1"/>
            </p:cNvPicPr>
            <p:nvPr/>
          </p:nvPicPr>
          <p:blipFill>
            <a:blip r:embed="rId6" cstate="print">
              <a:extLst>
                <a:ext uri="{28A0092B-C50C-407E-A947-70E740481C1C}">
                  <a14:useLocalDpi xmlns:a14="http://schemas.microsoft.com/office/drawing/2010/main" val="0"/>
                </a:ext>
              </a:extLst>
            </a:blip>
            <a:srcRect l="35620" t="18578" r="32973" b="42567"/>
            <a:stretch>
              <a:fillRect/>
            </a:stretch>
          </p:blipFill>
          <p:spPr>
            <a:xfrm>
              <a:off x="6146" y="355"/>
              <a:ext cx="3139" cy="1841"/>
            </a:xfrm>
            <a:prstGeom prst="rect">
              <a:avLst/>
            </a:prstGeom>
            <a:noFill/>
          </p:spPr>
        </p:pic>
        <p:pic>
          <p:nvPicPr>
            <p:cNvPr id="6" name="图片 5" descr="1.2"/>
            <p:cNvPicPr>
              <a:picLocks noChangeAspect="1" noChangeArrowheads="1"/>
            </p:cNvPicPr>
            <p:nvPr/>
          </p:nvPicPr>
          <p:blipFill>
            <a:blip r:embed="rId7" cstate="print">
              <a:extLst>
                <a:ext uri="{28A0092B-C50C-407E-A947-70E740481C1C}">
                  <a14:useLocalDpi xmlns:a14="http://schemas.microsoft.com/office/drawing/2010/main" val="0"/>
                </a:ext>
              </a:extLst>
            </a:blip>
            <a:srcRect l="28833" t="27956" r="40157" b="34030"/>
            <a:stretch>
              <a:fillRect/>
            </a:stretch>
          </p:blipFill>
          <p:spPr>
            <a:xfrm>
              <a:off x="3070" y="338"/>
              <a:ext cx="3194" cy="1856"/>
            </a:xfrm>
            <a:prstGeom prst="rect">
              <a:avLst/>
            </a:prstGeom>
            <a:noFill/>
          </p:spPr>
        </p:pic>
        <p:pic>
          <p:nvPicPr>
            <p:cNvPr id="8" name="图片 7" descr="3.2"/>
            <p:cNvPicPr>
              <a:picLocks noChangeAspect="1" noChangeArrowheads="1"/>
            </p:cNvPicPr>
            <p:nvPr/>
          </p:nvPicPr>
          <p:blipFill>
            <a:blip r:embed="rId8" cstate="print">
              <a:extLst>
                <a:ext uri="{28A0092B-C50C-407E-A947-70E740481C1C}">
                  <a14:useLocalDpi xmlns:a14="http://schemas.microsoft.com/office/drawing/2010/main" val="0"/>
                </a:ext>
              </a:extLst>
            </a:blip>
            <a:srcRect l="35426" t="35770" r="33852" b="23560"/>
            <a:stretch>
              <a:fillRect/>
            </a:stretch>
          </p:blipFill>
          <p:spPr>
            <a:xfrm>
              <a:off x="0" y="295"/>
              <a:ext cx="3003" cy="1886"/>
            </a:xfrm>
            <a:prstGeom prst="rect">
              <a:avLst/>
            </a:prstGeom>
            <a:noFill/>
          </p:spPr>
        </p:pic>
        <p:sp>
          <p:nvSpPr>
            <p:cNvPr id="9" name="文本框 13"/>
            <p:cNvSpPr txBox="1">
              <a:spLocks noChangeArrowheads="1"/>
            </p:cNvSpPr>
            <p:nvPr/>
          </p:nvSpPr>
          <p:spPr bwMode="auto">
            <a:xfrm>
              <a:off x="-93" y="-215"/>
              <a:ext cx="1234" cy="906"/>
            </a:xfrm>
            <a:prstGeom prst="rect">
              <a:avLst/>
            </a:prstGeom>
            <a:noFill/>
            <a:ln>
              <a:noFill/>
            </a:ln>
          </p:spPr>
          <p:txBody>
            <a:bodyPr rot="0" vert="horz" wrap="square" lIns="91440" tIns="45720" rIns="91440" bIns="45720" anchor="t" anchorCtr="0" upright="1">
              <a:noAutofit/>
            </a:bodyPr>
            <a:lstStyle/>
            <a:p>
              <a:pPr algn="ctr">
                <a:spcBef>
                  <a:spcPts val="800"/>
                </a:spcBef>
              </a:pP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20"/>
            <p:cNvSpPr txBox="1">
              <a:spLocks noChangeArrowheads="1"/>
            </p:cNvSpPr>
            <p:nvPr/>
          </p:nvSpPr>
          <p:spPr bwMode="auto">
            <a:xfrm>
              <a:off x="2990" y="-228"/>
              <a:ext cx="1501" cy="937"/>
            </a:xfrm>
            <a:prstGeom prst="rect">
              <a:avLst/>
            </a:prstGeom>
            <a:noFill/>
            <a:ln>
              <a:noFill/>
            </a:ln>
          </p:spPr>
          <p:txBody>
            <a:bodyPr rot="0" vert="horz" wrap="square" lIns="91440" tIns="45720" rIns="91440" bIns="45720" anchor="t" anchorCtr="0" upright="1">
              <a:noAutofit/>
            </a:bodyPr>
            <a:lstStyle/>
            <a:p>
              <a:pPr algn="ctr">
                <a:spcBef>
                  <a:spcPts val="800"/>
                </a:spcBef>
              </a:pPr>
              <a:r>
                <a:rPr lang="en-US" sz="1050" b="1"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5" name="文本框 24"/>
            <p:cNvSpPr txBox="1">
              <a:spLocks noChangeArrowheads="1"/>
            </p:cNvSpPr>
            <p:nvPr/>
          </p:nvSpPr>
          <p:spPr bwMode="auto">
            <a:xfrm>
              <a:off x="5942" y="-209"/>
              <a:ext cx="1341" cy="948"/>
            </a:xfrm>
            <a:prstGeom prst="rect">
              <a:avLst/>
            </a:prstGeom>
            <a:noFill/>
            <a:ln>
              <a:noFill/>
            </a:ln>
          </p:spPr>
          <p:txBody>
            <a:bodyPr rot="0" vert="horz" wrap="square" lIns="91440" tIns="45720" rIns="91440" bIns="45720" anchor="t" anchorCtr="0" upright="1">
              <a:noAutofit/>
            </a:bodyPr>
            <a:lstStyle/>
            <a:p>
              <a:pPr algn="ctr">
                <a:spcBef>
                  <a:spcPts val="8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grpSp>
    </p:spTree>
  </p:cSld>
  <p:clrMapOvr>
    <a:masterClrMapping/>
  </p:clrMapOvr>
  <p:transition advTm="3927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50963"/>
            <a:ext cx="2085975" cy="1187450"/>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554" name="文本框 2"/>
          <p:cNvSpPr txBox="1"/>
          <p:nvPr/>
        </p:nvSpPr>
        <p:spPr>
          <a:xfrm>
            <a:off x="436945" y="1679229"/>
            <a:ext cx="1289007" cy="530915"/>
          </a:xfrm>
          <a:prstGeom prst="rect">
            <a:avLst/>
          </a:prstGeom>
          <a:noFill/>
          <a:ln w="9525">
            <a:noFill/>
          </a:ln>
        </p:spPr>
        <p:txBody>
          <a:bodyPr wrap="none" lIns="68580" tIns="34290" rIns="68580" bIns="34290" anchor="t">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Part 3</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23557" name="文本框 8"/>
          <p:cNvSpPr txBox="1"/>
          <p:nvPr/>
        </p:nvSpPr>
        <p:spPr>
          <a:xfrm>
            <a:off x="3055620" y="1725930"/>
            <a:ext cx="1839286" cy="438582"/>
          </a:xfrm>
          <a:prstGeom prst="rect">
            <a:avLst/>
          </a:prstGeom>
          <a:noFill/>
          <a:ln w="9525">
            <a:noFill/>
          </a:ln>
        </p:spPr>
        <p:txBody>
          <a:bodyPr wrap="none" lIns="68580" tIns="34290" rIns="68580" bIns="34290" anchor="t">
            <a:spAutoFit/>
          </a:bodyPr>
          <a:lstStyle/>
          <a:p>
            <a:pPr>
              <a:buSzTx/>
            </a:pPr>
            <a:r>
              <a:rPr lang="en-US" altLang="zh-CN" sz="2400" b="1" dirty="0">
                <a:solidFill>
                  <a:srgbClr val="262626"/>
                </a:solidFill>
                <a:latin typeface="微软雅黑" panose="020B0503020204020204" pitchFamily="34" charset="-122"/>
                <a:ea typeface="微软雅黑" panose="020B0503020204020204" pitchFamily="34" charset="-122"/>
              </a:rPr>
              <a:t>Conclusion</a:t>
            </a:r>
            <a:endParaRPr lang="en-US" altLang="zh-CN" sz="2400" b="1" dirty="0">
              <a:solidFill>
                <a:srgbClr val="262626"/>
              </a:solidFill>
              <a:latin typeface="微软雅黑" panose="020B0503020204020204" pitchFamily="34" charset="-122"/>
              <a:ea typeface="微软雅黑" panose="020B0503020204020204" pitchFamily="34" charset="-122"/>
            </a:endParaRPr>
          </a:p>
        </p:txBody>
      </p:sp>
      <p:sp>
        <p:nvSpPr>
          <p:cNvPr id="10" name="矩形 9"/>
          <p:cNvSpPr/>
          <p:nvPr/>
        </p:nvSpPr>
        <p:spPr>
          <a:xfrm>
            <a:off x="2682875" y="3248025"/>
            <a:ext cx="4175125" cy="233363"/>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2159000" y="1350963"/>
            <a:ext cx="306388" cy="1187450"/>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灯片编号占位符 3"/>
          <p:cNvSpPr txBox="1"/>
          <p:nvPr/>
        </p:nvSpPr>
        <p:spPr>
          <a:xfrm>
            <a:off x="6609883" y="4876006"/>
            <a:ext cx="563533"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1568"/>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7384" y="0"/>
            <a:ext cx="6885384" cy="699542"/>
            <a:chOff x="0" y="0"/>
            <a:chExt cx="6858000" cy="699542"/>
          </a:xfrm>
        </p:grpSpPr>
        <p:sp>
          <p:nvSpPr>
            <p:cNvPr id="6" name="矩形 5"/>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60417" name="矩形 45"/>
          <p:cNvSpPr/>
          <p:nvPr/>
        </p:nvSpPr>
        <p:spPr>
          <a:xfrm>
            <a:off x="4413664" y="195486"/>
            <a:ext cx="1319592" cy="338554"/>
          </a:xfrm>
          <a:prstGeom prst="rect">
            <a:avLst/>
          </a:prstGeom>
          <a:noFill/>
          <a:ln w="9525">
            <a:noFill/>
          </a:ln>
        </p:spPr>
        <p:txBody>
          <a:bodyPr wrap="none" anchor="t">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Conclusion</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67055" y="1481224"/>
            <a:ext cx="5671820" cy="2962734"/>
          </a:xfrm>
          <a:prstGeom prst="rect">
            <a:avLst/>
          </a:prstGeom>
          <a:noFill/>
        </p:spPr>
        <p:txBody>
          <a:bodyPr wrap="square" rtlCol="0">
            <a:spAutoFit/>
          </a:bodyPr>
          <a:lstStyle/>
          <a:p>
            <a:pPr algn="just">
              <a:lnSpc>
                <a:spcPct val="150000"/>
              </a:lnSpc>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1.</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  </a:t>
            </a:r>
            <a:r>
              <a:rPr lang="en-GB" altLang="zh-CN" sz="1400" dirty="0">
                <a:solidFill>
                  <a:srgbClr val="C00000"/>
                </a:solidFill>
                <a:effectLst/>
                <a:latin typeface="微软雅黑" panose="020B0503020204020204" pitchFamily="34" charset="-122"/>
                <a:ea typeface="微软雅黑" panose="020B0503020204020204" pitchFamily="34" charset="-122"/>
              </a:rPr>
              <a:t>The Fluent theoretical models</a:t>
            </a:r>
            <a:r>
              <a:rPr lang="en-GB" altLang="zh-CN" sz="1400" dirty="0">
                <a:solidFill>
                  <a:schemeClr val="accent2"/>
                </a:solidFill>
                <a:effectLst/>
                <a:latin typeface="微软雅黑" panose="020B0503020204020204" pitchFamily="34" charset="-122"/>
                <a:ea typeface="微软雅黑" panose="020B0503020204020204" pitchFamily="34" charset="-122"/>
              </a:rPr>
              <a:t> </a:t>
            </a:r>
            <a:r>
              <a:rPr lang="en-GB" altLang="zh-CN" sz="1400" dirty="0">
                <a:solidFill>
                  <a:srgbClr val="000000"/>
                </a:solidFill>
                <a:effectLst/>
                <a:latin typeface="微软雅黑" panose="020B0503020204020204" pitchFamily="34" charset="-122"/>
                <a:ea typeface="微软雅黑" panose="020B0503020204020204" pitchFamily="34" charset="-122"/>
              </a:rPr>
              <a:t>are established to analyse different ball seat structures in the actual working conditions. </a:t>
            </a:r>
            <a:endParaRPr lang="en-GB" altLang="zh-CN" sz="1400" dirty="0">
              <a:solidFill>
                <a:srgbClr val="000000"/>
              </a:solidFill>
              <a:effectLst/>
              <a:latin typeface="微软雅黑" panose="020B0503020204020204" pitchFamily="34" charset="-122"/>
              <a:ea typeface="微软雅黑" panose="020B0503020204020204" pitchFamily="34" charset="-122"/>
            </a:endParaRPr>
          </a:p>
          <a:p>
            <a:pPr algn="just">
              <a:lnSpc>
                <a:spcPct val="150000"/>
              </a:lnSpc>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2.</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 </a:t>
            </a:r>
            <a:r>
              <a:rPr lang="en-GB" altLang="zh-CN"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GB" altLang="zh-CN" sz="1400" dirty="0">
                <a:solidFill>
                  <a:srgbClr val="000000"/>
                </a:solidFill>
                <a:effectLst/>
                <a:latin typeface="微软雅黑" panose="020B0503020204020204" pitchFamily="34" charset="-122"/>
                <a:ea typeface="微软雅黑" panose="020B0503020204020204" pitchFamily="34" charset="-122"/>
              </a:rPr>
              <a:t>The difference in </a:t>
            </a:r>
            <a:r>
              <a:rPr lang="en-GB" altLang="zh-CN" sz="1400" dirty="0">
                <a:solidFill>
                  <a:srgbClr val="C00000"/>
                </a:solidFill>
                <a:effectLst/>
                <a:latin typeface="微软雅黑" panose="020B0503020204020204" pitchFamily="34" charset="-122"/>
                <a:ea typeface="微软雅黑" panose="020B0503020204020204" pitchFamily="34" charset="-122"/>
              </a:rPr>
              <a:t>erosion behaviour</a:t>
            </a:r>
            <a:r>
              <a:rPr lang="en-GB" altLang="zh-CN" sz="1400" dirty="0">
                <a:solidFill>
                  <a:srgbClr val="000000"/>
                </a:solidFill>
                <a:effectLst/>
                <a:latin typeface="微软雅黑" panose="020B0503020204020204" pitchFamily="34" charset="-122"/>
                <a:ea typeface="微软雅黑" panose="020B0503020204020204" pitchFamily="34" charset="-122"/>
              </a:rPr>
              <a:t> is caused by the </a:t>
            </a:r>
            <a:r>
              <a:rPr lang="en-GB" altLang="zh-CN" sz="1400" dirty="0">
                <a:solidFill>
                  <a:srgbClr val="C00000"/>
                </a:solidFill>
                <a:effectLst/>
                <a:latin typeface="微软雅黑" panose="020B0503020204020204" pitchFamily="34" charset="-122"/>
                <a:ea typeface="微软雅黑" panose="020B0503020204020204" pitchFamily="34" charset="-122"/>
              </a:rPr>
              <a:t>different pressure distribution</a:t>
            </a:r>
            <a:r>
              <a:rPr lang="en-GB" altLang="zh-CN" sz="1400" dirty="0">
                <a:solidFill>
                  <a:srgbClr val="000000"/>
                </a:solidFill>
                <a:effectLst/>
                <a:latin typeface="微软雅黑" panose="020B0503020204020204" pitchFamily="34" charset="-122"/>
                <a:ea typeface="微软雅黑" panose="020B0503020204020204" pitchFamily="34" charset="-122"/>
              </a:rPr>
              <a:t> of the ball seat surface.</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3.</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   </a:t>
            </a:r>
            <a:r>
              <a:rPr lang="en-GB" altLang="zh-CN" sz="1400" dirty="0">
                <a:solidFill>
                  <a:srgbClr val="C00000"/>
                </a:solidFill>
                <a:effectLst/>
                <a:latin typeface="微软雅黑" panose="020B0503020204020204" pitchFamily="34" charset="-122"/>
                <a:ea typeface="微软雅黑" panose="020B0503020204020204" pitchFamily="34" charset="-122"/>
              </a:rPr>
              <a:t>The convex and concave curve surface structure with 49 mm convex curvature and 57 mm concave curvature</a:t>
            </a:r>
            <a:r>
              <a:rPr lang="en-GB" altLang="zh-CN" sz="1400" dirty="0">
                <a:solidFill>
                  <a:srgbClr val="000000"/>
                </a:solidFill>
                <a:effectLst/>
                <a:latin typeface="微软雅黑" panose="020B0503020204020204" pitchFamily="34" charset="-122"/>
                <a:ea typeface="微软雅黑" panose="020B0503020204020204" pitchFamily="34" charset="-122"/>
              </a:rPr>
              <a:t> has the lowest maximum erosion rate and relatively low average erosion rate, which leads to its </a:t>
            </a:r>
            <a:r>
              <a:rPr lang="en-GB" altLang="zh-CN" sz="1400" dirty="0">
                <a:solidFill>
                  <a:srgbClr val="C00000"/>
                </a:solidFill>
                <a:effectLst/>
                <a:latin typeface="微软雅黑" panose="020B0503020204020204" pitchFamily="34" charset="-122"/>
                <a:ea typeface="微软雅黑" panose="020B0503020204020204" pitchFamily="34" charset="-122"/>
              </a:rPr>
              <a:t>best performance</a:t>
            </a:r>
            <a:r>
              <a:rPr lang="en-GB" altLang="zh-CN" sz="1400" dirty="0">
                <a:solidFill>
                  <a:srgbClr val="000000"/>
                </a:solidFill>
                <a:effectLst/>
                <a:latin typeface="微软雅黑" panose="020B0503020204020204" pitchFamily="34" charset="-122"/>
                <a:ea typeface="微软雅黑" panose="020B0503020204020204" pitchFamily="34" charset="-122"/>
              </a:rPr>
              <a:t> for resisting erosion wear. </a:t>
            </a:r>
            <a:endParaRPr lang="zh-CN" altLang="en-US" sz="1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397510" y="780415"/>
            <a:ext cx="1591330"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Conclusion</a:t>
            </a:r>
            <a:endParaRPr lang="zh-CN" altLang="en-US" sz="20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397510" y="780415"/>
            <a:ext cx="1591330" cy="3987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3"/>
          <p:cNvSpPr txBox="1"/>
          <p:nvPr/>
        </p:nvSpPr>
        <p:spPr>
          <a:xfrm>
            <a:off x="6609883" y="4876006"/>
            <a:ext cx="491525"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2"/>
          <p:cNvSpPr txBox="1"/>
          <p:nvPr/>
        </p:nvSpPr>
        <p:spPr>
          <a:xfrm>
            <a:off x="436945" y="1679229"/>
            <a:ext cx="1289007" cy="530915"/>
          </a:xfrm>
          <a:prstGeom prst="rect">
            <a:avLst/>
          </a:prstGeom>
          <a:noFill/>
          <a:ln w="9525">
            <a:noFill/>
          </a:ln>
        </p:spPr>
        <p:txBody>
          <a:bodyPr wrap="none" lIns="68580" tIns="34290" rIns="68580" bIns="34290" anchor="t">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Part 3</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23557" name="文本框 8"/>
          <p:cNvSpPr txBox="1"/>
          <p:nvPr/>
        </p:nvSpPr>
        <p:spPr>
          <a:xfrm>
            <a:off x="116632" y="123478"/>
            <a:ext cx="1673920" cy="438582"/>
          </a:xfrm>
          <a:prstGeom prst="rect">
            <a:avLst/>
          </a:prstGeom>
          <a:noFill/>
          <a:ln w="9525">
            <a:noFill/>
          </a:ln>
        </p:spPr>
        <p:txBody>
          <a:bodyPr wrap="none" lIns="68580" tIns="34290" rIns="68580" bIns="34290" anchor="t">
            <a:spAutoFit/>
          </a:bodyPr>
          <a:lstStyle/>
          <a:p>
            <a:pPr>
              <a:buSzTx/>
            </a:pPr>
            <a:r>
              <a:rPr lang="en-US" altLang="zh-CN" sz="2400" b="1" dirty="0">
                <a:solidFill>
                  <a:srgbClr val="262626"/>
                </a:solidFill>
                <a:latin typeface="微软雅黑" panose="020B0503020204020204" pitchFamily="34" charset="-122"/>
                <a:ea typeface="微软雅黑" panose="020B0503020204020204" pitchFamily="34" charset="-122"/>
              </a:rPr>
              <a:t>Reference</a:t>
            </a:r>
            <a:endParaRPr lang="en-US" altLang="zh-CN" sz="2400" b="1" dirty="0">
              <a:solidFill>
                <a:srgbClr val="262626"/>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2330" y="562060"/>
            <a:ext cx="6480720" cy="4755148"/>
          </a:xfrm>
          <a:prstGeom prst="rect">
            <a:avLst/>
          </a:prstGeom>
          <a:noFill/>
        </p:spPr>
        <p:txBody>
          <a:bodyPr wrap="square" rtlCol="0">
            <a:spAutoFit/>
          </a:bodyPr>
          <a:lstStyle/>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	Schultz R, </a:t>
            </a:r>
            <a:r>
              <a:rPr lang="en-US" altLang="zh-CN" sz="700" dirty="0" err="1">
                <a:solidFill>
                  <a:srgbClr val="262626"/>
                </a:solidFill>
                <a:latin typeface="微软雅黑" panose="020B0503020204020204" pitchFamily="34" charset="-122"/>
                <a:ea typeface="微软雅黑" panose="020B0503020204020204" pitchFamily="34" charset="-122"/>
              </a:rPr>
              <a:t>Skoumal</a:t>
            </a:r>
            <a:r>
              <a:rPr lang="en-US" altLang="zh-CN" sz="700" dirty="0">
                <a:solidFill>
                  <a:srgbClr val="262626"/>
                </a:solidFill>
                <a:latin typeface="微软雅黑" panose="020B0503020204020204" pitchFamily="34" charset="-122"/>
                <a:ea typeface="微软雅黑" panose="020B0503020204020204" pitchFamily="34" charset="-122"/>
              </a:rPr>
              <a:t> RJ, Brudzinski MR, Eaton D, </a:t>
            </a:r>
            <a:r>
              <a:rPr lang="en-US" altLang="zh-CN" sz="700" dirty="0" err="1">
                <a:solidFill>
                  <a:srgbClr val="262626"/>
                </a:solidFill>
                <a:latin typeface="微软雅黑" panose="020B0503020204020204" pitchFamily="34" charset="-122"/>
                <a:ea typeface="微软雅黑" panose="020B0503020204020204" pitchFamily="34" charset="-122"/>
              </a:rPr>
              <a:t>Baptie</a:t>
            </a:r>
            <a:r>
              <a:rPr lang="en-US" altLang="zh-CN" sz="700" dirty="0">
                <a:solidFill>
                  <a:srgbClr val="262626"/>
                </a:solidFill>
                <a:latin typeface="微软雅黑" panose="020B0503020204020204" pitchFamily="34" charset="-122"/>
                <a:ea typeface="微软雅黑" panose="020B0503020204020204" pitchFamily="34" charset="-122"/>
              </a:rPr>
              <a:t> B, Ellsworth W. Hydraulic fracturing‐induced seismicity. Reviews of Geophysics. 2020;58(3).</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[2]	Hossain MM, Rahman MK. Numerical simulation of complex fracture growth during tight reservoir stimulation by hydraulic fracturing. Journal of Petroleum Science and Engineering. 2008;60(2):86-104.</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[3]	</a:t>
            </a:r>
            <a:r>
              <a:rPr lang="en-US" altLang="zh-CN" sz="700" dirty="0" err="1">
                <a:solidFill>
                  <a:srgbClr val="262626"/>
                </a:solidFill>
                <a:latin typeface="微软雅黑" panose="020B0503020204020204" pitchFamily="34" charset="-122"/>
                <a:ea typeface="微软雅黑" panose="020B0503020204020204" pitchFamily="34" charset="-122"/>
              </a:rPr>
              <a:t>Rutqvist</a:t>
            </a:r>
            <a:r>
              <a:rPr lang="en-US" altLang="zh-CN" sz="700" dirty="0">
                <a:solidFill>
                  <a:srgbClr val="262626"/>
                </a:solidFill>
                <a:latin typeface="微软雅黑" panose="020B0503020204020204" pitchFamily="34" charset="-122"/>
                <a:ea typeface="微软雅黑" panose="020B0503020204020204" pitchFamily="34" charset="-122"/>
              </a:rPr>
              <a:t> J, Rinaldi AP, Cappa F, </a:t>
            </a:r>
            <a:r>
              <a:rPr lang="en-US" altLang="zh-CN" sz="700" dirty="0" err="1">
                <a:solidFill>
                  <a:srgbClr val="262626"/>
                </a:solidFill>
                <a:latin typeface="微软雅黑" panose="020B0503020204020204" pitchFamily="34" charset="-122"/>
                <a:ea typeface="微软雅黑" panose="020B0503020204020204" pitchFamily="34" charset="-122"/>
              </a:rPr>
              <a:t>Moridis</a:t>
            </a:r>
            <a:r>
              <a:rPr lang="en-US" altLang="zh-CN" sz="700" dirty="0">
                <a:solidFill>
                  <a:srgbClr val="262626"/>
                </a:solidFill>
                <a:latin typeface="微软雅黑" panose="020B0503020204020204" pitchFamily="34" charset="-122"/>
                <a:ea typeface="微软雅黑" panose="020B0503020204020204" pitchFamily="34" charset="-122"/>
              </a:rPr>
              <a:t> GJ. Modeling of fault reactivation and induced seismicity during hydraulic fracturing of shale-gas reservoirs. Journal of Petroleum Science and Engineering. 2013;107:31-44.</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[4]	</a:t>
            </a:r>
            <a:r>
              <a:rPr lang="en-US" altLang="zh-CN" sz="700" dirty="0" err="1">
                <a:solidFill>
                  <a:srgbClr val="262626"/>
                </a:solidFill>
                <a:latin typeface="微软雅黑" panose="020B0503020204020204" pitchFamily="34" charset="-122"/>
                <a:ea typeface="微软雅黑" panose="020B0503020204020204" pitchFamily="34" charset="-122"/>
              </a:rPr>
              <a:t>Barati</a:t>
            </a:r>
            <a:r>
              <a:rPr lang="en-US" altLang="zh-CN" sz="700" dirty="0">
                <a:solidFill>
                  <a:srgbClr val="262626"/>
                </a:solidFill>
                <a:latin typeface="微软雅黑" panose="020B0503020204020204" pitchFamily="34" charset="-122"/>
                <a:ea typeface="微软雅黑" panose="020B0503020204020204" pitchFamily="34" charset="-122"/>
              </a:rPr>
              <a:t> R, Liang JT. A review of fracturing fluid systems used for hydraulic fracturing of oil and gas wells. Journal of Applied Polymer Science. 2014;131(16).</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[5]	Nandlal K, </a:t>
            </a:r>
            <a:r>
              <a:rPr lang="en-US" altLang="zh-CN" sz="700" dirty="0" err="1">
                <a:solidFill>
                  <a:srgbClr val="262626"/>
                </a:solidFill>
                <a:latin typeface="微软雅黑" panose="020B0503020204020204" pitchFamily="34" charset="-122"/>
                <a:ea typeface="微软雅黑" panose="020B0503020204020204" pitchFamily="34" charset="-122"/>
              </a:rPr>
              <a:t>Weijermars</a:t>
            </a:r>
            <a:r>
              <a:rPr lang="en-US" altLang="zh-CN" sz="700" dirty="0">
                <a:solidFill>
                  <a:srgbClr val="262626"/>
                </a:solidFill>
                <a:latin typeface="微软雅黑" panose="020B0503020204020204" pitchFamily="34" charset="-122"/>
                <a:ea typeface="微软雅黑" panose="020B0503020204020204" pitchFamily="34" charset="-122"/>
              </a:rPr>
              <a:t> R. Drained rock volume around hydraulic fractures in porous media: planar fractures versus fractal networks. Petroleum Science. 2019;16(5):1064-85.</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[6]	Miao WJ, Zhao LQ. Development status and prospect of staged fracturing technology in horizontal wells. Electronic Journal of Geotechnical Engineering. 2017;22:5107-18.</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[7]	</a:t>
            </a:r>
            <a:r>
              <a:rPr lang="en-US" altLang="zh-CN" sz="700" dirty="0" err="1">
                <a:solidFill>
                  <a:srgbClr val="262626"/>
                </a:solidFill>
                <a:latin typeface="微软雅黑" panose="020B0503020204020204" pitchFamily="34" charset="-122"/>
                <a:ea typeface="微软雅黑" panose="020B0503020204020204" pitchFamily="34" charset="-122"/>
              </a:rPr>
              <a:t>Anastasiou</a:t>
            </a:r>
            <a:r>
              <a:rPr lang="en-US" altLang="zh-CN" sz="700" dirty="0">
                <a:solidFill>
                  <a:srgbClr val="262626"/>
                </a:solidFill>
                <a:latin typeface="微软雅黑" panose="020B0503020204020204" pitchFamily="34" charset="-122"/>
                <a:ea typeface="微软雅黑" panose="020B0503020204020204" pitchFamily="34" charset="-122"/>
              </a:rPr>
              <a:t> E, Lorentz KO, Stein GJ, Mitchell PD. Prehistoric schistosomiasis parasite found in the Middle East. The Lancet Infectious Diseases. 2014;14(7):553-4.</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[8]	</a:t>
            </a:r>
            <a:r>
              <a:rPr lang="en-US" altLang="zh-CN" sz="700" dirty="0" err="1">
                <a:solidFill>
                  <a:srgbClr val="262626"/>
                </a:solidFill>
                <a:latin typeface="微软雅黑" panose="020B0503020204020204" pitchFamily="34" charset="-122"/>
                <a:ea typeface="微软雅黑" panose="020B0503020204020204" pitchFamily="34" charset="-122"/>
              </a:rPr>
              <a:t>Mengoni</a:t>
            </a:r>
            <a:r>
              <a:rPr lang="en-US" altLang="zh-CN" sz="700" dirty="0">
                <a:solidFill>
                  <a:srgbClr val="262626"/>
                </a:solidFill>
                <a:latin typeface="微软雅黑" panose="020B0503020204020204" pitchFamily="34" charset="-122"/>
                <a:ea typeface="微软雅黑" panose="020B0503020204020204" pitchFamily="34" charset="-122"/>
              </a:rPr>
              <a:t> M, </a:t>
            </a:r>
            <a:r>
              <a:rPr lang="en-US" altLang="zh-CN" sz="700" dirty="0" err="1">
                <a:solidFill>
                  <a:srgbClr val="262626"/>
                </a:solidFill>
                <a:latin typeface="微软雅黑" panose="020B0503020204020204" pitchFamily="34" charset="-122"/>
                <a:ea typeface="微软雅黑" panose="020B0503020204020204" pitchFamily="34" charset="-122"/>
              </a:rPr>
              <a:t>Mandolini</a:t>
            </a:r>
            <a:r>
              <a:rPr lang="en-US" altLang="zh-CN" sz="700" dirty="0">
                <a:solidFill>
                  <a:srgbClr val="262626"/>
                </a:solidFill>
                <a:latin typeface="微软雅黑" panose="020B0503020204020204" pitchFamily="34" charset="-122"/>
                <a:ea typeface="微软雅黑" panose="020B0503020204020204" pitchFamily="34" charset="-122"/>
              </a:rPr>
              <a:t> M, </a:t>
            </a:r>
            <a:r>
              <a:rPr lang="en-US" altLang="zh-CN" sz="700" dirty="0" err="1">
                <a:solidFill>
                  <a:srgbClr val="262626"/>
                </a:solidFill>
                <a:latin typeface="微软雅黑" panose="020B0503020204020204" pitchFamily="34" charset="-122"/>
                <a:ea typeface="微软雅黑" panose="020B0503020204020204" pitchFamily="34" charset="-122"/>
              </a:rPr>
              <a:t>Matteucci</a:t>
            </a:r>
            <a:r>
              <a:rPr lang="en-US" altLang="zh-CN" sz="700" dirty="0">
                <a:solidFill>
                  <a:srgbClr val="262626"/>
                </a:solidFill>
                <a:latin typeface="微软雅黑" panose="020B0503020204020204" pitchFamily="34" charset="-122"/>
                <a:ea typeface="微软雅黑" panose="020B0503020204020204" pitchFamily="34" charset="-122"/>
              </a:rPr>
              <a:t> M, </a:t>
            </a:r>
            <a:r>
              <a:rPr lang="en-US" altLang="zh-CN" sz="700" dirty="0" err="1">
                <a:solidFill>
                  <a:srgbClr val="262626"/>
                </a:solidFill>
                <a:latin typeface="微软雅黑" panose="020B0503020204020204" pitchFamily="34" charset="-122"/>
                <a:ea typeface="微软雅黑" panose="020B0503020204020204" pitchFamily="34" charset="-122"/>
              </a:rPr>
              <a:t>Germani</a:t>
            </a:r>
            <a:r>
              <a:rPr lang="en-US" altLang="zh-CN" sz="700" dirty="0">
                <a:solidFill>
                  <a:srgbClr val="262626"/>
                </a:solidFill>
                <a:latin typeface="微软雅黑" panose="020B0503020204020204" pitchFamily="34" charset="-122"/>
                <a:ea typeface="微软雅黑" panose="020B0503020204020204" pitchFamily="34" charset="-122"/>
              </a:rPr>
              <a:t> M. A scalable “design for costing” platform: a practical case in ball valves industry. Procedia CIRP. 2016;50:311-7.</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[9]	Zheng C, Liu Y, Chen C, Qin J, Zhang S. Finite element analysis on the dynamic erosion process using multiple-particle impact model. Powder Technology. 2017;315:163-70.</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[10]	Zheng C, Liu Y, Wang H, Zhu H, Ji R, Liu Z, et al. Research on the effect of gas nitriding treatment on the wear resistance of ball seat used in multistage fracturing. Materials &amp; Design. 2015;70:45-52.</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[11]	Forder A, Thew M, Harrison DJW. A numerical investigation of solid particle erosion experienced within oilfield control valves. 1998;216(2):184-93.</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[12]	</a:t>
            </a:r>
            <a:r>
              <a:rPr lang="en-US" altLang="zh-CN" sz="700" dirty="0" err="1">
                <a:solidFill>
                  <a:srgbClr val="262626"/>
                </a:solidFill>
                <a:latin typeface="微软雅黑" panose="020B0503020204020204" pitchFamily="34" charset="-122"/>
                <a:ea typeface="微软雅黑" panose="020B0503020204020204" pitchFamily="34" charset="-122"/>
              </a:rPr>
              <a:t>Zoveidavianpoor</a:t>
            </a:r>
            <a:r>
              <a:rPr lang="en-US" altLang="zh-CN" sz="700" dirty="0">
                <a:solidFill>
                  <a:srgbClr val="262626"/>
                </a:solidFill>
                <a:latin typeface="微软雅黑" panose="020B0503020204020204" pitchFamily="34" charset="-122"/>
                <a:ea typeface="微软雅黑" panose="020B0503020204020204" pitchFamily="34" charset="-122"/>
              </a:rPr>
              <a:t> M, </a:t>
            </a:r>
            <a:r>
              <a:rPr lang="en-US" altLang="zh-CN" sz="700" dirty="0" err="1">
                <a:solidFill>
                  <a:srgbClr val="262626"/>
                </a:solidFill>
                <a:latin typeface="微软雅黑" panose="020B0503020204020204" pitchFamily="34" charset="-122"/>
                <a:ea typeface="微软雅黑" panose="020B0503020204020204" pitchFamily="34" charset="-122"/>
              </a:rPr>
              <a:t>Gharibi</a:t>
            </a:r>
            <a:r>
              <a:rPr lang="en-US" altLang="zh-CN" sz="700" dirty="0">
                <a:solidFill>
                  <a:srgbClr val="262626"/>
                </a:solidFill>
                <a:latin typeface="微软雅黑" panose="020B0503020204020204" pitchFamily="34" charset="-122"/>
                <a:ea typeface="微软雅黑" panose="020B0503020204020204" pitchFamily="34" charset="-122"/>
              </a:rPr>
              <a:t> A. Application of polymers for coating of proppant in hydraulic fracturing of subterraneous formations: a comprehensive review. Journal of Natural Gas Science and Engineering. 2015;24:197-209.</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[13]	</a:t>
            </a:r>
            <a:r>
              <a:rPr lang="en-US" altLang="zh-CN" sz="700" dirty="0" err="1">
                <a:solidFill>
                  <a:srgbClr val="262626"/>
                </a:solidFill>
                <a:latin typeface="微软雅黑" panose="020B0503020204020204" pitchFamily="34" charset="-122"/>
                <a:ea typeface="微软雅黑" panose="020B0503020204020204" pitchFamily="34" charset="-122"/>
              </a:rPr>
              <a:t>Rosine</a:t>
            </a:r>
            <a:r>
              <a:rPr lang="en-US" altLang="zh-CN" sz="700" dirty="0">
                <a:solidFill>
                  <a:srgbClr val="262626"/>
                </a:solidFill>
                <a:latin typeface="微软雅黑" panose="020B0503020204020204" pitchFamily="34" charset="-122"/>
                <a:ea typeface="微软雅黑" panose="020B0503020204020204" pitchFamily="34" charset="-122"/>
              </a:rPr>
              <a:t> RS, Blanco I, Bailey M, editors. Comparison of computational fluid dynamics of erosion in coiled tubing to field and test data. SPE/</a:t>
            </a:r>
            <a:r>
              <a:rPr lang="en-US" altLang="zh-CN" sz="700" dirty="0" err="1">
                <a:solidFill>
                  <a:srgbClr val="262626"/>
                </a:solidFill>
                <a:latin typeface="微软雅黑" panose="020B0503020204020204" pitchFamily="34" charset="-122"/>
                <a:ea typeface="微软雅黑" panose="020B0503020204020204" pitchFamily="34" charset="-122"/>
              </a:rPr>
              <a:t>ICoTA</a:t>
            </a:r>
            <a:r>
              <a:rPr lang="en-US" altLang="zh-CN" sz="700" dirty="0">
                <a:solidFill>
                  <a:srgbClr val="262626"/>
                </a:solidFill>
                <a:latin typeface="微软雅黑" panose="020B0503020204020204" pitchFamily="34" charset="-122"/>
                <a:ea typeface="微软雅黑" panose="020B0503020204020204" pitchFamily="34" charset="-122"/>
              </a:rPr>
              <a:t> Coiled Tubing and Well Intervention Conference and Exhibition; 2008: </a:t>
            </a:r>
            <a:r>
              <a:rPr lang="en-US" altLang="zh-CN" sz="700" dirty="0" err="1">
                <a:solidFill>
                  <a:srgbClr val="262626"/>
                </a:solidFill>
                <a:latin typeface="微软雅黑" panose="020B0503020204020204" pitchFamily="34" charset="-122"/>
                <a:ea typeface="微软雅黑" panose="020B0503020204020204" pitchFamily="34" charset="-122"/>
              </a:rPr>
              <a:t>OnePetro</a:t>
            </a:r>
            <a:r>
              <a:rPr lang="en-US" altLang="zh-CN" sz="700" dirty="0">
                <a:solidFill>
                  <a:srgbClr val="262626"/>
                </a:solidFill>
                <a:latin typeface="微软雅黑" panose="020B0503020204020204" pitchFamily="34" charset="-122"/>
                <a:ea typeface="微软雅黑" panose="020B0503020204020204" pitchFamily="34" charset="-122"/>
              </a:rPr>
              <a:t>.</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[14]	</a:t>
            </a:r>
            <a:r>
              <a:rPr lang="en-US" altLang="zh-CN" sz="700" dirty="0" err="1">
                <a:solidFill>
                  <a:srgbClr val="262626"/>
                </a:solidFill>
                <a:latin typeface="微软雅黑" panose="020B0503020204020204" pitchFamily="34" charset="-122"/>
                <a:ea typeface="微软雅黑" panose="020B0503020204020204" pitchFamily="34" charset="-122"/>
              </a:rPr>
              <a:t>Bagherifard</a:t>
            </a:r>
            <a:r>
              <a:rPr lang="en-US" altLang="zh-CN" sz="700" dirty="0">
                <a:solidFill>
                  <a:srgbClr val="262626"/>
                </a:solidFill>
                <a:latin typeface="微软雅黑" panose="020B0503020204020204" pitchFamily="34" charset="-122"/>
                <a:ea typeface="微软雅黑" panose="020B0503020204020204" pitchFamily="34" charset="-122"/>
              </a:rPr>
              <a:t> S, Fernández </a:t>
            </a:r>
            <a:r>
              <a:rPr lang="en-US" altLang="zh-CN" sz="700" dirty="0" err="1">
                <a:solidFill>
                  <a:srgbClr val="262626"/>
                </a:solidFill>
                <a:latin typeface="微软雅黑" panose="020B0503020204020204" pitchFamily="34" charset="-122"/>
                <a:ea typeface="微软雅黑" panose="020B0503020204020204" pitchFamily="34" charset="-122"/>
              </a:rPr>
              <a:t>Pariente</a:t>
            </a:r>
            <a:r>
              <a:rPr lang="en-US" altLang="zh-CN" sz="700" dirty="0">
                <a:solidFill>
                  <a:srgbClr val="262626"/>
                </a:solidFill>
                <a:latin typeface="微软雅黑" panose="020B0503020204020204" pitchFamily="34" charset="-122"/>
                <a:ea typeface="微软雅黑" panose="020B0503020204020204" pitchFamily="34" charset="-122"/>
              </a:rPr>
              <a:t> I, </a:t>
            </a:r>
            <a:r>
              <a:rPr lang="en-US" altLang="zh-CN" sz="700" dirty="0" err="1">
                <a:solidFill>
                  <a:srgbClr val="262626"/>
                </a:solidFill>
                <a:latin typeface="微软雅黑" panose="020B0503020204020204" pitchFamily="34" charset="-122"/>
                <a:ea typeface="微软雅黑" panose="020B0503020204020204" pitchFamily="34" charset="-122"/>
              </a:rPr>
              <a:t>Guagliano</a:t>
            </a:r>
            <a:r>
              <a:rPr lang="en-US" altLang="zh-CN" sz="700" dirty="0">
                <a:solidFill>
                  <a:srgbClr val="262626"/>
                </a:solidFill>
                <a:latin typeface="微软雅黑" panose="020B0503020204020204" pitchFamily="34" charset="-122"/>
                <a:ea typeface="微软雅黑" panose="020B0503020204020204" pitchFamily="34" charset="-122"/>
              </a:rPr>
              <a:t> M. Failure analysis of a large ball valve for pipe-lines. Engineering Failure Analysis. 2013;32:167-77.</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[15]	Zhou XL, Guo YB, Xie QJ, Wang DG, Yoon HC. Numerical study on erosion behavior of sliding sleeve ball seat for hydraulic fracturing based on experimental data. Petroleum Science. 2023;20(1):515-25.</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[16]	</a:t>
            </a:r>
            <a:r>
              <a:rPr lang="en-US" altLang="zh-CN" sz="700" dirty="0" err="1">
                <a:solidFill>
                  <a:srgbClr val="262626"/>
                </a:solidFill>
                <a:latin typeface="微软雅黑" panose="020B0503020204020204" pitchFamily="34" charset="-122"/>
                <a:ea typeface="微软雅黑" panose="020B0503020204020204" pitchFamily="34" charset="-122"/>
              </a:rPr>
              <a:t>Carrejo</a:t>
            </a:r>
            <a:r>
              <a:rPr lang="en-US" altLang="zh-CN" sz="700" dirty="0">
                <a:solidFill>
                  <a:srgbClr val="262626"/>
                </a:solidFill>
                <a:latin typeface="微软雅黑" panose="020B0503020204020204" pitchFamily="34" charset="-122"/>
                <a:ea typeface="微软雅黑" panose="020B0503020204020204" pitchFamily="34" charset="-122"/>
              </a:rPr>
              <a:t> N, Wibowo H, Espinoza OR, </a:t>
            </a:r>
            <a:r>
              <a:rPr lang="en-US" altLang="zh-CN" sz="700" dirty="0" err="1">
                <a:solidFill>
                  <a:srgbClr val="262626"/>
                </a:solidFill>
                <a:latin typeface="微软雅黑" panose="020B0503020204020204" pitchFamily="34" charset="-122"/>
                <a:ea typeface="微软雅黑" panose="020B0503020204020204" pitchFamily="34" charset="-122"/>
              </a:rPr>
              <a:t>Gaudette</a:t>
            </a:r>
            <a:r>
              <a:rPr lang="en-US" altLang="zh-CN" sz="700" dirty="0">
                <a:solidFill>
                  <a:srgbClr val="262626"/>
                </a:solidFill>
                <a:latin typeface="微软雅黑" panose="020B0503020204020204" pitchFamily="34" charset="-122"/>
                <a:ea typeface="微软雅黑" panose="020B0503020204020204" pitchFamily="34" charset="-122"/>
              </a:rPr>
              <a:t> SL, editors. Smart-engineered ball seat system to optimize flow area in multi-zone fracturing treatments. SPE Unconventional Resources Conference Canada; 2013: </a:t>
            </a:r>
            <a:r>
              <a:rPr lang="en-US" altLang="zh-CN" sz="700" dirty="0" err="1">
                <a:solidFill>
                  <a:srgbClr val="262626"/>
                </a:solidFill>
                <a:latin typeface="微软雅黑" panose="020B0503020204020204" pitchFamily="34" charset="-122"/>
                <a:ea typeface="微软雅黑" panose="020B0503020204020204" pitchFamily="34" charset="-122"/>
              </a:rPr>
              <a:t>OnePetro</a:t>
            </a:r>
            <a:r>
              <a:rPr lang="en-US" altLang="zh-CN" sz="700" dirty="0">
                <a:solidFill>
                  <a:srgbClr val="262626"/>
                </a:solidFill>
                <a:latin typeface="微软雅黑" panose="020B0503020204020204" pitchFamily="34" charset="-122"/>
                <a:ea typeface="微软雅黑" panose="020B0503020204020204" pitchFamily="34" charset="-122"/>
              </a:rPr>
              <a:t>.</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[17]	Zheng C, Liu Y, Wang H, Zhu H, Liu Z, Cai B, et al. Numerical study on improving the erosion life of ball seat for oil and gas reservoir fracturing. Engineering Failure Analysis. 2016;60:188-98.</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[18]	</a:t>
            </a:r>
            <a:r>
              <a:rPr lang="en-US" altLang="zh-CN" sz="700" dirty="0" err="1">
                <a:solidFill>
                  <a:srgbClr val="262626"/>
                </a:solidFill>
                <a:latin typeface="微软雅黑" panose="020B0503020204020204" pitchFamily="34" charset="-122"/>
                <a:ea typeface="微软雅黑" panose="020B0503020204020204" pitchFamily="34" charset="-122"/>
              </a:rPr>
              <a:t>Rasteh</a:t>
            </a:r>
            <a:r>
              <a:rPr lang="en-US" altLang="zh-CN" sz="700" dirty="0">
                <a:solidFill>
                  <a:srgbClr val="262626"/>
                </a:solidFill>
                <a:latin typeface="微软雅黑" panose="020B0503020204020204" pitchFamily="34" charset="-122"/>
                <a:ea typeface="微软雅黑" panose="020B0503020204020204" pitchFamily="34" charset="-122"/>
              </a:rPr>
              <a:t> A, </a:t>
            </a:r>
            <a:r>
              <a:rPr lang="en-US" altLang="zh-CN" sz="700" dirty="0" err="1">
                <a:solidFill>
                  <a:srgbClr val="262626"/>
                </a:solidFill>
                <a:latin typeface="微软雅黑" panose="020B0503020204020204" pitchFamily="34" charset="-122"/>
                <a:ea typeface="微软雅黑" panose="020B0503020204020204" pitchFamily="34" charset="-122"/>
              </a:rPr>
              <a:t>Farokhipour</a:t>
            </a:r>
            <a:r>
              <a:rPr lang="en-US" altLang="zh-CN" sz="700" dirty="0">
                <a:solidFill>
                  <a:srgbClr val="262626"/>
                </a:solidFill>
                <a:latin typeface="微软雅黑" panose="020B0503020204020204" pitchFamily="34" charset="-122"/>
                <a:ea typeface="微软雅黑" panose="020B0503020204020204" pitchFamily="34" charset="-122"/>
              </a:rPr>
              <a:t> A, </a:t>
            </a:r>
            <a:r>
              <a:rPr lang="en-US" altLang="zh-CN" sz="700" dirty="0" err="1">
                <a:solidFill>
                  <a:srgbClr val="262626"/>
                </a:solidFill>
                <a:latin typeface="微软雅黑" panose="020B0503020204020204" pitchFamily="34" charset="-122"/>
                <a:ea typeface="微软雅黑" panose="020B0503020204020204" pitchFamily="34" charset="-122"/>
              </a:rPr>
              <a:t>Rasoulian</a:t>
            </a:r>
            <a:r>
              <a:rPr lang="en-US" altLang="zh-CN" sz="700" dirty="0">
                <a:solidFill>
                  <a:srgbClr val="262626"/>
                </a:solidFill>
                <a:latin typeface="微软雅黑" panose="020B0503020204020204" pitchFamily="34" charset="-122"/>
                <a:ea typeface="微软雅黑" panose="020B0503020204020204" pitchFamily="34" charset="-122"/>
              </a:rPr>
              <a:t> M, </a:t>
            </a:r>
            <a:r>
              <a:rPr lang="en-US" altLang="zh-CN" sz="700" dirty="0" err="1">
                <a:solidFill>
                  <a:srgbClr val="262626"/>
                </a:solidFill>
                <a:latin typeface="微软雅黑" panose="020B0503020204020204" pitchFamily="34" charset="-122"/>
                <a:ea typeface="微软雅黑" panose="020B0503020204020204" pitchFamily="34" charset="-122"/>
              </a:rPr>
              <a:t>Mansoori</a:t>
            </a:r>
            <a:r>
              <a:rPr lang="en-US" altLang="zh-CN" sz="700" dirty="0">
                <a:solidFill>
                  <a:srgbClr val="262626"/>
                </a:solidFill>
                <a:latin typeface="微软雅黑" panose="020B0503020204020204" pitchFamily="34" charset="-122"/>
                <a:ea typeface="微软雅黑" panose="020B0503020204020204" pitchFamily="34" charset="-122"/>
              </a:rPr>
              <a:t> Z, </a:t>
            </a:r>
            <a:r>
              <a:rPr lang="en-US" altLang="zh-CN" sz="700" dirty="0" err="1">
                <a:solidFill>
                  <a:srgbClr val="262626"/>
                </a:solidFill>
                <a:latin typeface="微软雅黑" panose="020B0503020204020204" pitchFamily="34" charset="-122"/>
                <a:ea typeface="微软雅黑" panose="020B0503020204020204" pitchFamily="34" charset="-122"/>
              </a:rPr>
              <a:t>Saffar-Avval</a:t>
            </a:r>
            <a:r>
              <a:rPr lang="en-US" altLang="zh-CN" sz="700" dirty="0">
                <a:solidFill>
                  <a:srgbClr val="262626"/>
                </a:solidFill>
                <a:latin typeface="微软雅黑" panose="020B0503020204020204" pitchFamily="34" charset="-122"/>
                <a:ea typeface="微软雅黑" panose="020B0503020204020204" pitchFamily="34" charset="-122"/>
              </a:rPr>
              <a:t> M, Ahmadi G, et al., editors. A numerical study of sand particle erosion in a series of ball seats in gas-particle two-phase flow. Fluids Engineering Division Summer Meeting; 2019: American Society of Mechanical Engineers.</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[19]	Ding K, Li JM, Yang WX, Hu J, Zeng W. Numerical simulation of erosion wear of liquid-solid two-phase flow in sliding sleeve of horizontal well. Advanced Materials Research. 2014;988:483-8.</a:t>
            </a:r>
            <a:endParaRPr lang="en-US" altLang="zh-CN" sz="700" dirty="0">
              <a:solidFill>
                <a:srgbClr val="262626"/>
              </a:solidFill>
              <a:latin typeface="微软雅黑" panose="020B0503020204020204" pitchFamily="34" charset="-122"/>
              <a:ea typeface="微软雅黑" panose="020B0503020204020204" pitchFamily="34" charset="-122"/>
            </a:endParaRPr>
          </a:p>
          <a:p>
            <a:pPr marL="234315" marR="0" indent="-234315" algn="just">
              <a:spcBef>
                <a:spcPts val="0"/>
              </a:spcBef>
              <a:spcAft>
                <a:spcPts val="0"/>
              </a:spcAft>
            </a:pPr>
            <a:r>
              <a:rPr lang="en-US" altLang="zh-CN" sz="700" dirty="0">
                <a:solidFill>
                  <a:srgbClr val="262626"/>
                </a:solidFill>
                <a:latin typeface="微软雅黑" panose="020B0503020204020204" pitchFamily="34" charset="-122"/>
                <a:ea typeface="微软雅黑" panose="020B0503020204020204" pitchFamily="34" charset="-122"/>
              </a:rPr>
              <a:t>[20]	Ding K, Yin H, Wan B, Cheng H, Xiang L, Li J. Analysis of particle size to erosion wear of sliding sleeve ball seat based on fluent software. AIP Conference Proceedings. 2017;1829(1).</a:t>
            </a:r>
            <a:endParaRPr lang="en-US" altLang="zh-CN" sz="700" dirty="0">
              <a:solidFill>
                <a:srgbClr val="262626"/>
              </a:solidFill>
              <a:latin typeface="微软雅黑" panose="020B0503020204020204" pitchFamily="34" charset="-122"/>
              <a:ea typeface="微软雅黑" panose="020B0503020204020204" pitchFamily="34" charset="-122"/>
            </a:endParaRPr>
          </a:p>
          <a:p>
            <a:endParaRPr lang="zh-CN" altLang="en-US" sz="1600" dirty="0"/>
          </a:p>
        </p:txBody>
      </p:sp>
      <p:sp>
        <p:nvSpPr>
          <p:cNvPr id="2" name="灯片编号占位符 3"/>
          <p:cNvSpPr txBox="1"/>
          <p:nvPr/>
        </p:nvSpPr>
        <p:spPr>
          <a:xfrm>
            <a:off x="6609883" y="4876006"/>
            <a:ext cx="491525"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156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384" y="0"/>
            <a:ext cx="6885384" cy="699542"/>
            <a:chOff x="0" y="0"/>
            <a:chExt cx="6858000" cy="699542"/>
          </a:xfrm>
        </p:grpSpPr>
        <p:sp>
          <p:nvSpPr>
            <p:cNvPr id="3" name="矩形 2"/>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6" name="文本框 5"/>
          <p:cNvSpPr txBox="1"/>
          <p:nvPr/>
        </p:nvSpPr>
        <p:spPr>
          <a:xfrm>
            <a:off x="564822" y="1137829"/>
            <a:ext cx="5700972" cy="1289905"/>
          </a:xfrm>
          <a:prstGeom prst="rect">
            <a:avLst/>
          </a:prstGeom>
          <a:noFill/>
        </p:spPr>
        <p:txBody>
          <a:bodyPr wrap="square" rtlCol="0" anchor="t">
            <a:spAutoFit/>
          </a:bodyPr>
          <a:lstStyle/>
          <a:p>
            <a:pPr algn="ctr">
              <a:lnSpc>
                <a:spcPct val="150000"/>
              </a:lnSpc>
            </a:pPr>
            <a:r>
              <a:rPr lang="en-US" altLang="zh-CN" b="0" i="0" dirty="0">
                <a:solidFill>
                  <a:srgbClr val="2A2B2E"/>
                </a:solidFill>
                <a:effectLst/>
                <a:latin typeface="微软雅黑" panose="020B0503020204020204" pitchFamily="34" charset="-122"/>
                <a:ea typeface="微软雅黑" panose="020B0503020204020204" pitchFamily="34" charset="-122"/>
              </a:rPr>
              <a:t>Thanks for the opportunity provided by </a:t>
            </a:r>
            <a:endParaRPr lang="en-US" altLang="zh-CN" b="0" i="0" dirty="0">
              <a:solidFill>
                <a:srgbClr val="2A2B2E"/>
              </a:solidFill>
              <a:effectLst/>
              <a:latin typeface="微软雅黑" panose="020B0503020204020204" pitchFamily="34" charset="-122"/>
              <a:ea typeface="微软雅黑" panose="020B0503020204020204" pitchFamily="34" charset="-122"/>
            </a:endParaRPr>
          </a:p>
          <a:p>
            <a:pPr algn="ctr">
              <a:lnSpc>
                <a:spcPct val="150000"/>
              </a:lnSpc>
            </a:pPr>
            <a:r>
              <a:rPr lang="en-US" altLang="zh-CN" i="0" dirty="0">
                <a:solidFill>
                  <a:schemeClr val="accent2"/>
                </a:solidFill>
                <a:effectLst/>
                <a:latin typeface="微软雅黑" panose="020B0503020204020204" pitchFamily="34" charset="-122"/>
                <a:ea typeface="微软雅黑" panose="020B0503020204020204" pitchFamily="34" charset="-122"/>
              </a:rPr>
              <a:t>the 3rd International Conference on Applied Mathematics, Modeling and Computer Simulation</a:t>
            </a:r>
            <a:endParaRPr lang="en-US" altLang="zh-CN" i="0" dirty="0">
              <a:solidFill>
                <a:schemeClr val="accent2"/>
              </a:solidFill>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608348" y="3065495"/>
            <a:ext cx="5700972" cy="874407"/>
          </a:xfrm>
          <a:prstGeom prst="rect">
            <a:avLst/>
          </a:prstGeom>
          <a:noFill/>
        </p:spPr>
        <p:txBody>
          <a:bodyPr wrap="square" rtlCol="0" anchor="t">
            <a:spAutoFit/>
          </a:bodyPr>
          <a:lstStyle/>
          <a:p>
            <a:pPr algn="ctr">
              <a:lnSpc>
                <a:spcPct val="150000"/>
              </a:lnSpc>
            </a:pPr>
            <a:r>
              <a:rPr lang="en-US" altLang="zh-CN" b="1" i="0" dirty="0">
                <a:effectLst/>
                <a:latin typeface="微软雅黑" panose="020B0503020204020204" pitchFamily="34" charset="-122"/>
                <a:ea typeface="微软雅黑" panose="020B0503020204020204" pitchFamily="34" charset="-122"/>
              </a:rPr>
              <a:t>Thank you for listening!</a:t>
            </a:r>
            <a:endParaRPr lang="en-US" altLang="zh-CN" b="1" i="0" dirty="0">
              <a:effectLst/>
              <a:latin typeface="微软雅黑" panose="020B0503020204020204" pitchFamily="34" charset="-122"/>
              <a:ea typeface="微软雅黑" panose="020B0503020204020204" pitchFamily="34" charset="-122"/>
            </a:endParaRPr>
          </a:p>
          <a:p>
            <a:pPr algn="ctr">
              <a:lnSpc>
                <a:spcPct val="150000"/>
              </a:lnSpc>
            </a:pPr>
            <a:r>
              <a:rPr lang="en-US" altLang="zh-CN" b="1" i="0" dirty="0">
                <a:effectLst/>
                <a:latin typeface="微软雅黑" panose="020B0503020204020204" pitchFamily="34" charset="-122"/>
                <a:ea typeface="微软雅黑" panose="020B0503020204020204" pitchFamily="34" charset="-122"/>
              </a:rPr>
              <a:t>Welcome your valuable comments!</a:t>
            </a:r>
            <a:endParaRPr lang="en-US" altLang="zh-CN" b="1" i="0" dirty="0">
              <a:effectLst/>
              <a:latin typeface="微软雅黑" panose="020B0503020204020204" pitchFamily="34" charset="-122"/>
              <a:ea typeface="微软雅黑" panose="020B0503020204020204" pitchFamily="34" charset="-122"/>
            </a:endParaRPr>
          </a:p>
        </p:txBody>
      </p:sp>
      <p:sp>
        <p:nvSpPr>
          <p:cNvPr id="7" name="灯片编号占位符 3"/>
          <p:cNvSpPr txBox="1"/>
          <p:nvPr/>
        </p:nvSpPr>
        <p:spPr>
          <a:xfrm>
            <a:off x="6609883" y="4876006"/>
            <a:ext cx="419517"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38"/>
          <p:cNvSpPr txBox="1"/>
          <p:nvPr/>
        </p:nvSpPr>
        <p:spPr>
          <a:xfrm>
            <a:off x="172599" y="2367280"/>
            <a:ext cx="3124200" cy="585788"/>
          </a:xfrm>
          <a:prstGeom prst="rect">
            <a:avLst/>
          </a:prstGeom>
          <a:noFill/>
        </p:spPr>
        <p:txBody>
          <a:bodyPr>
            <a:spAutoFit/>
          </a:bodyPr>
          <a:lstStyle/>
          <a:p>
            <a:pPr marR="0" defTabSz="914400" eaLnBrk="1" fontAlgn="auto" hangingPunct="1">
              <a:spcBef>
                <a:spcPts val="0"/>
              </a:spcBef>
              <a:spcAft>
                <a:spcPts val="0"/>
              </a:spcAft>
              <a:buClrTx/>
              <a:buSzTx/>
              <a:buFontTx/>
              <a:defRPr/>
            </a:pPr>
            <a:r>
              <a:rPr kumimoji="0" lang="en-US" altLang="zh-CN" sz="3200" b="1" kern="1200" cap="none" spc="0" normalizeH="0" baseline="0" noProof="0" dirty="0">
                <a:latin typeface="微软雅黑" panose="020B0503020204020204" pitchFamily="34" charset="-122"/>
                <a:ea typeface="微软雅黑" panose="020B0503020204020204" pitchFamily="34" charset="-122"/>
                <a:cs typeface="+mn-cs"/>
              </a:rPr>
              <a:t>CONTENTS</a:t>
            </a:r>
            <a:endParaRPr kumimoji="0" lang="zh-CN" altLang="en-US" sz="3200" b="1" kern="1200" cap="none" spc="0" normalizeH="0" baseline="0" noProof="0" dirty="0">
              <a:latin typeface="微软雅黑" panose="020B0503020204020204" pitchFamily="34" charset="-122"/>
              <a:ea typeface="微软雅黑" panose="020B0503020204020204" pitchFamily="34" charset="-122"/>
              <a:cs typeface="+mn-cs"/>
            </a:endParaRPr>
          </a:p>
        </p:txBody>
      </p:sp>
      <p:grpSp>
        <p:nvGrpSpPr>
          <p:cNvPr id="18437" name="组合 34"/>
          <p:cNvGrpSpPr/>
          <p:nvPr/>
        </p:nvGrpSpPr>
        <p:grpSpPr>
          <a:xfrm>
            <a:off x="3049588" y="1401445"/>
            <a:ext cx="534987" cy="523875"/>
            <a:chOff x="3530409" y="2047768"/>
            <a:chExt cx="533935" cy="523220"/>
          </a:xfrm>
        </p:grpSpPr>
        <p:sp>
          <p:nvSpPr>
            <p:cNvPr id="18460" name="文本框 16"/>
            <p:cNvSpPr txBox="1"/>
            <p:nvPr/>
          </p:nvSpPr>
          <p:spPr>
            <a:xfrm>
              <a:off x="3530409" y="2047768"/>
              <a:ext cx="367408" cy="523220"/>
            </a:xfrm>
            <a:prstGeom prst="rect">
              <a:avLst/>
            </a:prstGeom>
            <a:noFill/>
            <a:ln w="9525">
              <a:noFill/>
            </a:ln>
          </p:spPr>
          <p:txBody>
            <a:bodyPr wrap="none">
              <a:spAutoFit/>
            </a:bodyPr>
            <a:lstStyle/>
            <a:p>
              <a:pPr algn="ctr" eaLnBrk="1" hangingPunct="1"/>
              <a:r>
                <a:rPr lang="en-US" altLang="zh-CN" sz="2800" dirty="0">
                  <a:solidFill>
                    <a:srgbClr val="414455"/>
                  </a:solidFill>
                  <a:latin typeface="Calibri" panose="020F0502020204030204" pitchFamily="34" charset="0"/>
                  <a:ea typeface="微软雅黑" panose="020B0503020204020204" pitchFamily="34" charset="-122"/>
                </a:rPr>
                <a:t>1</a:t>
              </a:r>
              <a:endParaRPr lang="zh-CN" altLang="en-US" sz="2800" dirty="0">
                <a:solidFill>
                  <a:srgbClr val="414455"/>
                </a:solidFill>
                <a:latin typeface="Calibri" panose="020F0502020204030204" pitchFamily="34" charset="0"/>
                <a:ea typeface="微软雅黑" panose="020B0503020204020204" pitchFamily="34" charset="-122"/>
              </a:endParaRPr>
            </a:p>
          </p:txBody>
        </p:sp>
        <p:cxnSp>
          <p:nvCxnSpPr>
            <p:cNvPr id="18" name="直接连接符 17"/>
            <p:cNvCxnSpPr/>
            <p:nvPr/>
          </p:nvCxnSpPr>
          <p:spPr>
            <a:xfrm flipH="1">
              <a:off x="3818766" y="2185708"/>
              <a:ext cx="245578" cy="247340"/>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grpSp>
        <p:nvGrpSpPr>
          <p:cNvPr id="18441" name="组合 36"/>
          <p:cNvGrpSpPr/>
          <p:nvPr/>
        </p:nvGrpSpPr>
        <p:grpSpPr>
          <a:xfrm>
            <a:off x="3049588" y="2381568"/>
            <a:ext cx="536575" cy="522287"/>
            <a:chOff x="3530409" y="2627150"/>
            <a:chExt cx="536091" cy="523220"/>
          </a:xfrm>
        </p:grpSpPr>
        <p:sp>
          <p:nvSpPr>
            <p:cNvPr id="18456" name="文本框 23"/>
            <p:cNvSpPr txBox="1"/>
            <p:nvPr/>
          </p:nvSpPr>
          <p:spPr>
            <a:xfrm>
              <a:off x="3530409" y="2627150"/>
              <a:ext cx="367408" cy="523220"/>
            </a:xfrm>
            <a:prstGeom prst="rect">
              <a:avLst/>
            </a:prstGeom>
            <a:noFill/>
            <a:ln w="9525">
              <a:noFill/>
            </a:ln>
          </p:spPr>
          <p:txBody>
            <a:bodyPr wrap="none">
              <a:spAutoFit/>
            </a:bodyPr>
            <a:lstStyle/>
            <a:p>
              <a:pPr algn="ctr" eaLnBrk="1" hangingPunct="1"/>
              <a:r>
                <a:rPr lang="en-US" altLang="zh-CN" sz="2800" dirty="0">
                  <a:solidFill>
                    <a:srgbClr val="414455"/>
                  </a:solidFill>
                  <a:latin typeface="Calibri" panose="020F0502020204030204" pitchFamily="34" charset="0"/>
                  <a:ea typeface="微软雅黑" panose="020B0503020204020204" pitchFamily="34" charset="-122"/>
                </a:rPr>
                <a:t>2</a:t>
              </a:r>
              <a:endParaRPr lang="zh-CN" altLang="en-US" sz="2800" dirty="0">
                <a:solidFill>
                  <a:srgbClr val="414455"/>
                </a:solidFill>
                <a:latin typeface="Calibri" panose="020F0502020204030204" pitchFamily="34" charset="0"/>
                <a:ea typeface="微软雅黑" panose="020B0503020204020204" pitchFamily="34" charset="-122"/>
              </a:endParaRPr>
            </a:p>
          </p:txBody>
        </p:sp>
        <p:cxnSp>
          <p:nvCxnSpPr>
            <p:cNvPr id="24" name="直接连接符 23"/>
            <p:cNvCxnSpPr/>
            <p:nvPr/>
          </p:nvCxnSpPr>
          <p:spPr>
            <a:xfrm flipH="1">
              <a:off x="3820659" y="2763919"/>
              <a:ext cx="245841" cy="248092"/>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grpSp>
        <p:nvGrpSpPr>
          <p:cNvPr id="18445" name="组合 38"/>
          <p:cNvGrpSpPr/>
          <p:nvPr/>
        </p:nvGrpSpPr>
        <p:grpSpPr>
          <a:xfrm>
            <a:off x="3049588" y="3279140"/>
            <a:ext cx="536575" cy="523875"/>
            <a:chOff x="3530409" y="3200893"/>
            <a:chExt cx="536092" cy="523220"/>
          </a:xfrm>
        </p:grpSpPr>
        <p:sp>
          <p:nvSpPr>
            <p:cNvPr id="18452" name="文本框 29"/>
            <p:cNvSpPr txBox="1"/>
            <p:nvPr/>
          </p:nvSpPr>
          <p:spPr>
            <a:xfrm>
              <a:off x="3530409" y="3200893"/>
              <a:ext cx="367408" cy="523220"/>
            </a:xfrm>
            <a:prstGeom prst="rect">
              <a:avLst/>
            </a:prstGeom>
            <a:noFill/>
            <a:ln w="9525">
              <a:noFill/>
            </a:ln>
          </p:spPr>
          <p:txBody>
            <a:bodyPr wrap="none">
              <a:spAutoFit/>
            </a:bodyPr>
            <a:lstStyle/>
            <a:p>
              <a:pPr algn="ctr" eaLnBrk="1" hangingPunct="1"/>
              <a:r>
                <a:rPr lang="en-US" altLang="zh-CN" sz="2800" dirty="0">
                  <a:solidFill>
                    <a:srgbClr val="414455"/>
                  </a:solidFill>
                  <a:latin typeface="Calibri" panose="020F0502020204030204" pitchFamily="34" charset="0"/>
                  <a:ea typeface="微软雅黑" panose="020B0503020204020204" pitchFamily="34" charset="-122"/>
                </a:rPr>
                <a:t>3</a:t>
              </a:r>
              <a:endParaRPr lang="zh-CN" altLang="en-US" sz="2800" dirty="0">
                <a:solidFill>
                  <a:srgbClr val="414455"/>
                </a:solidFill>
                <a:latin typeface="Calibri" panose="020F0502020204030204" pitchFamily="34" charset="0"/>
                <a:ea typeface="微软雅黑" panose="020B0503020204020204" pitchFamily="34" charset="-122"/>
              </a:endParaRPr>
            </a:p>
          </p:txBody>
        </p:sp>
        <p:cxnSp>
          <p:nvCxnSpPr>
            <p:cNvPr id="30" name="直接连接符 29"/>
            <p:cNvCxnSpPr/>
            <p:nvPr/>
          </p:nvCxnSpPr>
          <p:spPr>
            <a:xfrm flipH="1">
              <a:off x="3820659" y="3338833"/>
              <a:ext cx="245842" cy="247340"/>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2797175" y="1925320"/>
            <a:ext cx="0" cy="15462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503930" y="1498283"/>
            <a:ext cx="2661920" cy="368300"/>
          </a:xfrm>
          <a:prstGeom prst="rect">
            <a:avLst/>
          </a:prstGeom>
          <a:noFill/>
        </p:spPr>
        <p:txBody>
          <a:bodyPr wrap="none" rtlCol="0" anchor="t">
            <a:spAutoFit/>
          </a:bodyPr>
          <a:lstStyle/>
          <a:p>
            <a:r>
              <a:rPr lang="zh-CN" altLang="en-US" b="1" noProof="0" dirty="0">
                <a:latin typeface="微软雅黑" panose="020B0503020204020204" pitchFamily="34" charset="-122"/>
                <a:ea typeface="微软雅黑" panose="020B0503020204020204" pitchFamily="34" charset="-122"/>
                <a:sym typeface="+mn-ea"/>
              </a:rPr>
              <a:t>Research Background</a:t>
            </a:r>
            <a:endParaRPr lang="zh-CN" altLang="en-US" dirty="0"/>
          </a:p>
        </p:txBody>
      </p:sp>
      <p:sp>
        <p:nvSpPr>
          <p:cNvPr id="3" name="文本框 2"/>
          <p:cNvSpPr txBox="1"/>
          <p:nvPr/>
        </p:nvSpPr>
        <p:spPr>
          <a:xfrm>
            <a:off x="3503930" y="2457768"/>
            <a:ext cx="2540000" cy="368300"/>
          </a:xfrm>
          <a:prstGeom prst="rect">
            <a:avLst/>
          </a:prstGeom>
          <a:noFill/>
        </p:spPr>
        <p:txBody>
          <a:bodyPr wrap="square" rtlCol="0" anchor="t">
            <a:spAutoFit/>
          </a:bodyPr>
          <a:lstStyle/>
          <a:p>
            <a:r>
              <a:rPr lang="en-US" altLang="zh-CN" b="1" dirty="0">
                <a:latin typeface="微软雅黑" panose="020B0503020204020204" pitchFamily="34" charset="-122"/>
                <a:ea typeface="微软雅黑" panose="020B0503020204020204" pitchFamily="34" charset="-122"/>
              </a:rPr>
              <a:t>R</a:t>
            </a:r>
            <a:r>
              <a:rPr lang="zh-CN" altLang="en-US" b="1" dirty="0">
                <a:latin typeface="微软雅黑" panose="020B0503020204020204" pitchFamily="34" charset="-122"/>
                <a:ea typeface="微软雅黑" panose="020B0503020204020204" pitchFamily="34" charset="-122"/>
              </a:rPr>
              <a:t>esearch </a:t>
            </a:r>
            <a:r>
              <a:rPr lang="en-US" altLang="zh-CN" b="1" dirty="0">
                <a:latin typeface="微软雅黑" panose="020B0503020204020204" pitchFamily="34" charset="-122"/>
                <a:ea typeface="微软雅黑" panose="020B0503020204020204" pitchFamily="34" charset="-122"/>
              </a:rPr>
              <a:t>C</a:t>
            </a:r>
            <a:r>
              <a:rPr lang="zh-CN" altLang="en-US" b="1" dirty="0">
                <a:latin typeface="微软雅黑" panose="020B0503020204020204" pitchFamily="34" charset="-122"/>
                <a:ea typeface="微软雅黑" panose="020B0503020204020204" pitchFamily="34" charset="-122"/>
              </a:rPr>
              <a:t>ontent</a:t>
            </a:r>
            <a:endParaRPr lang="zh-CN" altLang="en-US"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503930" y="3401696"/>
            <a:ext cx="2540000" cy="368300"/>
          </a:xfrm>
          <a:prstGeom prst="rect">
            <a:avLst/>
          </a:prstGeom>
          <a:noFill/>
        </p:spPr>
        <p:txBody>
          <a:bodyPr wrap="square" rtlCol="0" anchor="t">
            <a:spAutoFit/>
          </a:bodyPr>
          <a:lstStyle/>
          <a:p>
            <a:pPr algn="l">
              <a:buClrTx/>
              <a:buSzTx/>
              <a:buFontTx/>
            </a:pPr>
            <a:r>
              <a:rPr lang="en-US" altLang="zh-CN" sz="1800" b="1" dirty="0">
                <a:latin typeface="微软雅黑" panose="020B0503020204020204" pitchFamily="34" charset="-122"/>
                <a:ea typeface="微软雅黑" panose="020B0503020204020204" pitchFamily="34" charset="-122"/>
              </a:rPr>
              <a:t>Conclusion</a:t>
            </a:r>
            <a:endParaRPr lang="en-US" altLang="zh-CN" sz="1800" b="1"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7384" y="0"/>
            <a:ext cx="6885384" cy="699542"/>
            <a:chOff x="0" y="0"/>
            <a:chExt cx="6858000" cy="699542"/>
          </a:xfrm>
        </p:grpSpPr>
        <p:sp>
          <p:nvSpPr>
            <p:cNvPr id="13" name="矩形 12"/>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5" name="灯片编号占位符 3"/>
          <p:cNvSpPr txBox="1"/>
          <p:nvPr/>
        </p:nvSpPr>
        <p:spPr>
          <a:xfrm>
            <a:off x="6609883" y="4876006"/>
            <a:ext cx="275501"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8675"/>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50963"/>
            <a:ext cx="2085975" cy="1187450"/>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554" name="文本框 2"/>
          <p:cNvSpPr txBox="1"/>
          <p:nvPr/>
        </p:nvSpPr>
        <p:spPr>
          <a:xfrm>
            <a:off x="398483" y="1679230"/>
            <a:ext cx="1289007" cy="530915"/>
          </a:xfrm>
          <a:prstGeom prst="rect">
            <a:avLst/>
          </a:prstGeom>
          <a:noFill/>
          <a:ln w="9525">
            <a:noFill/>
          </a:ln>
        </p:spPr>
        <p:txBody>
          <a:bodyPr wrap="none" lIns="68580" tIns="34290" rIns="68580" bIns="34290" anchor="t">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Part 1</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23555" name="TextBox 24"/>
          <p:cNvSpPr txBox="1"/>
          <p:nvPr/>
        </p:nvSpPr>
        <p:spPr>
          <a:xfrm>
            <a:off x="2654300" y="2043113"/>
            <a:ext cx="2316340" cy="315471"/>
          </a:xfrm>
          <a:prstGeom prst="rect">
            <a:avLst/>
          </a:prstGeom>
          <a:noFill/>
          <a:ln w="9525">
            <a:noFill/>
          </a:ln>
        </p:spPr>
        <p:txBody>
          <a:bodyPr wrap="none" lIns="68580" tIns="34290" rIns="68580" bIns="34290" anchor="t">
            <a:spAutoFit/>
          </a:bodyPr>
          <a:lstStyle/>
          <a:p>
            <a:pPr marL="214630" indent="-214630">
              <a:buClrTx/>
              <a:buSzTx/>
              <a:buFont typeface="Wingdings" panose="05000000000000000000" pitchFamily="2" charset="2"/>
              <a:buChar char="p"/>
            </a:pPr>
            <a:r>
              <a:rPr lang="en-US" altLang="zh-CN" sz="1600" dirty="0">
                <a:solidFill>
                  <a:srgbClr val="262626"/>
                </a:solidFill>
                <a:latin typeface="微软雅黑" panose="020B0503020204020204" pitchFamily="34" charset="-122"/>
                <a:ea typeface="微软雅黑" panose="020B0503020204020204" pitchFamily="34" charset="-122"/>
              </a:rPr>
              <a:t>Project introduction</a:t>
            </a:r>
            <a:endParaRPr lang="zh-CN" altLang="en-US" sz="1600" dirty="0">
              <a:solidFill>
                <a:srgbClr val="262626"/>
              </a:solidFill>
              <a:latin typeface="微软雅黑" panose="020B0503020204020204" pitchFamily="34" charset="-122"/>
              <a:ea typeface="微软雅黑" panose="020B0503020204020204" pitchFamily="34" charset="-122"/>
            </a:endParaRPr>
          </a:p>
        </p:txBody>
      </p:sp>
      <p:sp>
        <p:nvSpPr>
          <p:cNvPr id="23556" name="TextBox 25"/>
          <p:cNvSpPr txBox="1"/>
          <p:nvPr/>
        </p:nvSpPr>
        <p:spPr>
          <a:xfrm>
            <a:off x="2649538" y="2632075"/>
            <a:ext cx="1589153" cy="315471"/>
          </a:xfrm>
          <a:prstGeom prst="rect">
            <a:avLst/>
          </a:prstGeom>
          <a:noFill/>
          <a:ln w="9525">
            <a:noFill/>
          </a:ln>
        </p:spPr>
        <p:txBody>
          <a:bodyPr wrap="none" lIns="68580" tIns="34290" rIns="68580" bIns="34290" anchor="t">
            <a:spAutoFit/>
          </a:bodyPr>
          <a:lstStyle/>
          <a:p>
            <a:pPr marL="214630" indent="-214630">
              <a:buClrTx/>
              <a:buSzTx/>
              <a:buFont typeface="Wingdings" panose="05000000000000000000" pitchFamily="2" charset="2"/>
              <a:buChar char="p"/>
            </a:pPr>
            <a:r>
              <a:rPr lang="en-US" altLang="zh-CN" sz="1600" dirty="0">
                <a:solidFill>
                  <a:srgbClr val="262626"/>
                </a:solidFill>
                <a:latin typeface="微软雅黑" panose="020B0503020204020204" pitchFamily="34" charset="-122"/>
                <a:ea typeface="微软雅黑" panose="020B0503020204020204" pitchFamily="34" charset="-122"/>
              </a:rPr>
              <a:t>Theory basis</a:t>
            </a:r>
            <a:endParaRPr lang="zh-CN" altLang="en-US" sz="1600" dirty="0">
              <a:solidFill>
                <a:srgbClr val="262626"/>
              </a:solidFill>
              <a:latin typeface="微软雅黑" panose="020B0503020204020204" pitchFamily="34" charset="-122"/>
              <a:ea typeface="微软雅黑" panose="020B0503020204020204" pitchFamily="34" charset="-122"/>
            </a:endParaRPr>
          </a:p>
        </p:txBody>
      </p:sp>
      <p:sp>
        <p:nvSpPr>
          <p:cNvPr id="23557" name="文本框 8"/>
          <p:cNvSpPr txBox="1"/>
          <p:nvPr/>
        </p:nvSpPr>
        <p:spPr>
          <a:xfrm>
            <a:off x="2682875" y="1371600"/>
            <a:ext cx="3474221" cy="438582"/>
          </a:xfrm>
          <a:prstGeom prst="rect">
            <a:avLst/>
          </a:prstGeom>
          <a:noFill/>
          <a:ln w="9525">
            <a:noFill/>
          </a:ln>
        </p:spPr>
        <p:txBody>
          <a:bodyPr wrap="none" lIns="68580" tIns="34290" rIns="68580" bIns="34290" anchor="t">
            <a:spAutoFit/>
          </a:bodyPr>
          <a:lstStyle/>
          <a:p>
            <a:pPr>
              <a:buSzTx/>
            </a:pPr>
            <a:r>
              <a:rPr lang="en-US" altLang="zh-CN" sz="2400" b="1" dirty="0">
                <a:solidFill>
                  <a:srgbClr val="262626"/>
                </a:solidFill>
                <a:latin typeface="微软雅黑" panose="020B0503020204020204" pitchFamily="34" charset="-122"/>
                <a:ea typeface="微软雅黑" panose="020B0503020204020204" pitchFamily="34" charset="-122"/>
              </a:rPr>
              <a:t>Research Background</a:t>
            </a:r>
            <a:endParaRPr lang="en-US" altLang="zh-CN" sz="2400" b="1" dirty="0">
              <a:solidFill>
                <a:srgbClr val="262626"/>
              </a:solidFill>
              <a:latin typeface="微软雅黑" panose="020B0503020204020204" pitchFamily="34" charset="-122"/>
              <a:ea typeface="微软雅黑" panose="020B0503020204020204" pitchFamily="34" charset="-122"/>
            </a:endParaRPr>
          </a:p>
        </p:txBody>
      </p:sp>
      <p:sp>
        <p:nvSpPr>
          <p:cNvPr id="10" name="矩形 9"/>
          <p:cNvSpPr/>
          <p:nvPr/>
        </p:nvSpPr>
        <p:spPr>
          <a:xfrm>
            <a:off x="2682875" y="3248025"/>
            <a:ext cx="4175125" cy="233363"/>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2159000" y="1350963"/>
            <a:ext cx="306388" cy="1187450"/>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灯片编号占位符 3"/>
          <p:cNvSpPr txBox="1"/>
          <p:nvPr/>
        </p:nvSpPr>
        <p:spPr>
          <a:xfrm>
            <a:off x="6609883" y="4876006"/>
            <a:ext cx="275501"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156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28"/>
          <p:cNvSpPr/>
          <p:nvPr/>
        </p:nvSpPr>
        <p:spPr>
          <a:xfrm>
            <a:off x="3190633" y="159583"/>
            <a:ext cx="2130776" cy="307777"/>
          </a:xfrm>
          <a:prstGeom prst="rect">
            <a:avLst/>
          </a:prstGeom>
          <a:noFill/>
          <a:ln w="9525">
            <a:noFill/>
          </a:ln>
        </p:spPr>
        <p:txBody>
          <a:bodyPr wrap="none" anchor="t">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Research Background</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524625"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6289675" y="239713"/>
            <a:ext cx="18256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6057900"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582136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5597579"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5343525"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19464" name="图片 9"/>
          <p:cNvPicPr>
            <a:picLocks noChangeAspect="1"/>
          </p:cNvPicPr>
          <p:nvPr/>
        </p:nvPicPr>
        <p:blipFill>
          <a:blip r:embed="rId1"/>
          <a:stretch>
            <a:fillRect/>
          </a:stretch>
        </p:blipFill>
        <p:spPr>
          <a:xfrm>
            <a:off x="4763" y="0"/>
            <a:ext cx="2884487" cy="658813"/>
          </a:xfrm>
          <a:prstGeom prst="rect">
            <a:avLst/>
          </a:prstGeom>
          <a:noFill/>
          <a:ln w="9525">
            <a:noFill/>
          </a:ln>
        </p:spPr>
      </p:pic>
      <p:grpSp>
        <p:nvGrpSpPr>
          <p:cNvPr id="2" name="组合 1"/>
          <p:cNvGrpSpPr/>
          <p:nvPr/>
        </p:nvGrpSpPr>
        <p:grpSpPr>
          <a:xfrm>
            <a:off x="-27384" y="0"/>
            <a:ext cx="6885384" cy="699542"/>
            <a:chOff x="0" y="0"/>
            <a:chExt cx="6858000" cy="699542"/>
          </a:xfrm>
        </p:grpSpPr>
        <p:sp>
          <p:nvSpPr>
            <p:cNvPr id="3" name="矩形 2"/>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5" name="矩形 28"/>
          <p:cNvSpPr/>
          <p:nvPr/>
        </p:nvSpPr>
        <p:spPr>
          <a:xfrm>
            <a:off x="3195078" y="159583"/>
            <a:ext cx="2130776" cy="307777"/>
          </a:xfrm>
          <a:prstGeom prst="rect">
            <a:avLst/>
          </a:prstGeom>
          <a:noFill/>
          <a:ln w="9525">
            <a:noFill/>
          </a:ln>
        </p:spPr>
        <p:txBody>
          <a:bodyPr wrap="none" anchor="t">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Research Background</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062345"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5825808"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5602024"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5347970"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p:nvPr/>
        </p:nvGrpSpPr>
        <p:grpSpPr>
          <a:xfrm>
            <a:off x="1234643" y="1276866"/>
            <a:ext cx="4526880" cy="2158980"/>
            <a:chOff x="1619336" y="2592246"/>
            <a:chExt cx="3986989" cy="2281674"/>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336" y="2592246"/>
              <a:ext cx="3986989" cy="1966652"/>
            </a:xfrm>
            <a:prstGeom prst="rect">
              <a:avLst/>
            </a:prstGeom>
          </p:spPr>
        </p:pic>
        <p:sp>
          <p:nvSpPr>
            <p:cNvPr id="24" name="文本框 23"/>
            <p:cNvSpPr txBox="1"/>
            <p:nvPr/>
          </p:nvSpPr>
          <p:spPr>
            <a:xfrm>
              <a:off x="1903064" y="4597443"/>
              <a:ext cx="3255948" cy="276477"/>
            </a:xfrm>
            <a:prstGeom prst="rect">
              <a:avLst/>
            </a:prstGeom>
            <a:noFill/>
          </p:spPr>
          <p:txBody>
            <a:bodyPr wrap="none" rtlCol="0">
              <a:spAutoFit/>
            </a:bodyPr>
            <a:lstStyle/>
            <a:p>
              <a:r>
                <a:rPr lang="en-US" altLang="zh-CN" sz="11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Fig. 1. Schematic diagram for multi-stage fracturing.</a:t>
              </a:r>
              <a:endParaRPr lang="en-US" altLang="zh-CN" sz="11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7" name="文本框 26"/>
          <p:cNvSpPr txBox="1"/>
          <p:nvPr/>
        </p:nvSpPr>
        <p:spPr>
          <a:xfrm>
            <a:off x="692696" y="3636240"/>
            <a:ext cx="5544616" cy="1023742"/>
          </a:xfrm>
          <a:prstGeom prst="rect">
            <a:avLst/>
          </a:prstGeom>
          <a:noFill/>
        </p:spPr>
        <p:txBody>
          <a:bodyPr wrap="square">
            <a:spAutoFit/>
          </a:bodyPr>
          <a:lstStyle/>
          <a:p>
            <a:pPr algn="just">
              <a:lnSpc>
                <a:spcPct val="150000"/>
              </a:lnSpc>
              <a:spcBef>
                <a:spcPts val="0"/>
              </a:spcBef>
              <a:spcAft>
                <a:spcPts val="0"/>
              </a:spcAft>
            </a:pPr>
            <a:r>
              <a:rPr lang="en-US"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The </a:t>
            </a:r>
            <a:r>
              <a:rPr lang="en-US" altLang="zh-CN" sz="1400" b="1" kern="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ball seat </a:t>
            </a:r>
            <a:r>
              <a:rPr lang="en-US"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is eroded and worn to different degrees </a:t>
            </a:r>
            <a:r>
              <a:rPr lang="en-US" altLang="zh-CN" sz="1400" b="1"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due to impingement</a:t>
            </a:r>
            <a:r>
              <a:rPr lang="en-US"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between the tool surface and entrained sand particles in the fracturing fluid. </a:t>
            </a:r>
            <a:r>
              <a:rPr lang="en-US" altLang="zh-CN" sz="1400" b="1" kern="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Ball seat </a:t>
            </a:r>
            <a:r>
              <a:rPr lang="en-US"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is the research object.</a:t>
            </a:r>
            <a:endPar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10"/>
          <p:cNvSpPr txBox="1"/>
          <p:nvPr/>
        </p:nvSpPr>
        <p:spPr>
          <a:xfrm>
            <a:off x="112420" y="771550"/>
            <a:ext cx="2308468"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Project Background</a:t>
            </a:r>
            <a:endParaRPr lang="zh-CN" altLang="en-US" sz="1600" b="1" dirty="0">
              <a:latin typeface="微软雅黑" panose="020B0503020204020204" pitchFamily="34" charset="-122"/>
              <a:ea typeface="微软雅黑" panose="020B0503020204020204" pitchFamily="34" charset="-122"/>
            </a:endParaRPr>
          </a:p>
        </p:txBody>
      </p:sp>
      <p:sp>
        <p:nvSpPr>
          <p:cNvPr id="12" name="圆角矩形 24"/>
          <p:cNvSpPr/>
          <p:nvPr/>
        </p:nvSpPr>
        <p:spPr>
          <a:xfrm>
            <a:off x="112420" y="771550"/>
            <a:ext cx="2236460" cy="33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3"/>
          <p:cNvSpPr txBox="1"/>
          <p:nvPr/>
        </p:nvSpPr>
        <p:spPr>
          <a:xfrm>
            <a:off x="6609883" y="4876006"/>
            <a:ext cx="275501"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3927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28"/>
          <p:cNvSpPr/>
          <p:nvPr/>
        </p:nvSpPr>
        <p:spPr>
          <a:xfrm>
            <a:off x="3190633" y="159583"/>
            <a:ext cx="2130776" cy="307777"/>
          </a:xfrm>
          <a:prstGeom prst="rect">
            <a:avLst/>
          </a:prstGeom>
          <a:noFill/>
          <a:ln w="9525">
            <a:noFill/>
          </a:ln>
        </p:spPr>
        <p:txBody>
          <a:bodyPr wrap="none" anchor="t">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Research Background</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524625"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6289675" y="239713"/>
            <a:ext cx="18256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6057900"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582136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5597579"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5343525"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19464" name="图片 9"/>
          <p:cNvPicPr>
            <a:picLocks noChangeAspect="1"/>
          </p:cNvPicPr>
          <p:nvPr/>
        </p:nvPicPr>
        <p:blipFill>
          <a:blip r:embed="rId1"/>
          <a:stretch>
            <a:fillRect/>
          </a:stretch>
        </p:blipFill>
        <p:spPr>
          <a:xfrm>
            <a:off x="4763" y="0"/>
            <a:ext cx="2884487" cy="658813"/>
          </a:xfrm>
          <a:prstGeom prst="rect">
            <a:avLst/>
          </a:prstGeom>
          <a:noFill/>
          <a:ln w="9525">
            <a:noFill/>
          </a:ln>
        </p:spPr>
      </p:pic>
      <p:grpSp>
        <p:nvGrpSpPr>
          <p:cNvPr id="2" name="组合 1"/>
          <p:cNvGrpSpPr/>
          <p:nvPr/>
        </p:nvGrpSpPr>
        <p:grpSpPr>
          <a:xfrm>
            <a:off x="-27384" y="0"/>
            <a:ext cx="6885384" cy="699542"/>
            <a:chOff x="0" y="0"/>
            <a:chExt cx="6858000" cy="699542"/>
          </a:xfrm>
        </p:grpSpPr>
        <p:sp>
          <p:nvSpPr>
            <p:cNvPr id="3" name="矩形 2"/>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5" name="矩形 28"/>
          <p:cNvSpPr/>
          <p:nvPr/>
        </p:nvSpPr>
        <p:spPr>
          <a:xfrm>
            <a:off x="3195078" y="159583"/>
            <a:ext cx="2130776" cy="307777"/>
          </a:xfrm>
          <a:prstGeom prst="rect">
            <a:avLst/>
          </a:prstGeom>
          <a:noFill/>
          <a:ln w="9525">
            <a:noFill/>
          </a:ln>
        </p:spPr>
        <p:txBody>
          <a:bodyPr wrap="none" anchor="t">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Research Background</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062345"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5825808"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5333082"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5589240"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11"/>
          <p:cNvGrpSpPr/>
          <p:nvPr/>
        </p:nvGrpSpPr>
        <p:grpSpPr>
          <a:xfrm>
            <a:off x="980728" y="1332940"/>
            <a:ext cx="4940002" cy="2030898"/>
            <a:chOff x="1233170" y="1059582"/>
            <a:chExt cx="4391660" cy="1826265"/>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l="3178" t="10426" r="6863" b="7885"/>
            <a:stretch>
              <a:fillRect/>
            </a:stretch>
          </p:blipFill>
          <p:spPr>
            <a:xfrm>
              <a:off x="1233170" y="1059582"/>
              <a:ext cx="4391660" cy="1455420"/>
            </a:xfrm>
            <a:prstGeom prst="rect">
              <a:avLst/>
            </a:prstGeom>
            <a:ln>
              <a:noFill/>
            </a:ln>
          </p:spPr>
        </p:pic>
        <p:sp>
          <p:nvSpPr>
            <p:cNvPr id="11" name="文本框 10"/>
            <p:cNvSpPr txBox="1"/>
            <p:nvPr/>
          </p:nvSpPr>
          <p:spPr>
            <a:xfrm>
              <a:off x="2204683" y="2613432"/>
              <a:ext cx="3096231" cy="272415"/>
            </a:xfrm>
            <a:prstGeom prst="rect">
              <a:avLst/>
            </a:prstGeom>
            <a:noFill/>
          </p:spPr>
          <p:txBody>
            <a:bodyPr wrap="square" rtlCol="0">
              <a:spAutoFit/>
            </a:bodyPr>
            <a:lstStyle/>
            <a:p>
              <a:r>
                <a:rPr lang="en-US" altLang="zh-CN" sz="11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Fig. 2. Schematic diagram for ball seat.</a:t>
              </a:r>
              <a:endParaRPr lang="en-US" altLang="zh-CN" sz="11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4" name="文本框 13"/>
          <p:cNvSpPr txBox="1"/>
          <p:nvPr/>
        </p:nvSpPr>
        <p:spPr>
          <a:xfrm>
            <a:off x="772022" y="3564232"/>
            <a:ext cx="5465290" cy="1023742"/>
          </a:xfrm>
          <a:prstGeom prst="rect">
            <a:avLst/>
          </a:prstGeom>
          <a:noFill/>
        </p:spPr>
        <p:txBody>
          <a:bodyPr wrap="square" rtlCol="0">
            <a:spAutoFit/>
          </a:bodyPr>
          <a:lstStyle/>
          <a:p>
            <a:pPr algn="just">
              <a:lnSpc>
                <a:spcPct val="150000"/>
              </a:lnSpc>
            </a:pPr>
            <a:r>
              <a:rPr lang="en-US" altLang="zh-CN" sz="1400" b="1" kern="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The junction where the cone surface and the small cylinder meet</a:t>
            </a:r>
            <a:r>
              <a:rPr lang="en-US"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is the part that suffers more serious erosion wear than other parts, which is also </a:t>
            </a:r>
            <a:r>
              <a:rPr lang="en-US" altLang="zh-CN" sz="1400" b="1" kern="0" dirty="0">
                <a:solidFill>
                  <a:schemeClr val="accent2"/>
                </a:solidFill>
                <a:effectLst/>
                <a:latin typeface="微软雅黑" panose="020B0503020204020204" pitchFamily="34" charset="-122"/>
                <a:ea typeface="微软雅黑" panose="020B0503020204020204" pitchFamily="34" charset="-122"/>
                <a:cs typeface="Times New Roman" panose="02020603050405020304" pitchFamily="18" charset="0"/>
              </a:rPr>
              <a:t>the focus of the investigation</a:t>
            </a:r>
            <a:r>
              <a:rPr lang="en-US"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112420" y="771550"/>
            <a:ext cx="2308468"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Project Background</a:t>
            </a:r>
            <a:endParaRPr lang="zh-CN" altLang="en-US" sz="1600" b="1" dirty="0">
              <a:latin typeface="微软雅黑" panose="020B0503020204020204" pitchFamily="34" charset="-122"/>
              <a:ea typeface="微软雅黑" panose="020B0503020204020204" pitchFamily="34" charset="-122"/>
            </a:endParaRPr>
          </a:p>
        </p:txBody>
      </p:sp>
      <p:sp>
        <p:nvSpPr>
          <p:cNvPr id="15" name="圆角矩形 24"/>
          <p:cNvSpPr/>
          <p:nvPr/>
        </p:nvSpPr>
        <p:spPr>
          <a:xfrm>
            <a:off x="112420" y="771550"/>
            <a:ext cx="2236460" cy="33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3"/>
          <p:cNvSpPr txBox="1"/>
          <p:nvPr/>
        </p:nvSpPr>
        <p:spPr>
          <a:xfrm>
            <a:off x="6609883" y="4876006"/>
            <a:ext cx="275501"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3927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7384" y="0"/>
            <a:ext cx="6885384" cy="699542"/>
            <a:chOff x="0" y="0"/>
            <a:chExt cx="6858000" cy="699542"/>
          </a:xfrm>
        </p:grpSpPr>
        <p:sp>
          <p:nvSpPr>
            <p:cNvPr id="41" name="矩形 40"/>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2" name="图片 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19457" name="矩形 28"/>
          <p:cNvSpPr/>
          <p:nvPr/>
        </p:nvSpPr>
        <p:spPr>
          <a:xfrm>
            <a:off x="3190633" y="159583"/>
            <a:ext cx="2130776" cy="307777"/>
          </a:xfrm>
          <a:prstGeom prst="rect">
            <a:avLst/>
          </a:prstGeom>
          <a:noFill/>
          <a:ln w="9525">
            <a:noFill/>
          </a:ln>
        </p:spPr>
        <p:txBody>
          <a:bodyPr wrap="none" anchor="t">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Research Background</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057900"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5597579"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矩形 28"/>
          <p:cNvSpPr/>
          <p:nvPr/>
        </p:nvSpPr>
        <p:spPr>
          <a:xfrm>
            <a:off x="3195078" y="159583"/>
            <a:ext cx="2130776" cy="307777"/>
          </a:xfrm>
          <a:prstGeom prst="rect">
            <a:avLst/>
          </a:prstGeom>
          <a:noFill/>
          <a:ln w="9525">
            <a:noFill/>
          </a:ln>
        </p:spPr>
        <p:txBody>
          <a:bodyPr wrap="none" anchor="t">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Research Background</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837138"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43"/>
          <p:cNvSpPr/>
          <p:nvPr/>
        </p:nvSpPr>
        <p:spPr>
          <a:xfrm>
            <a:off x="332656" y="2355726"/>
            <a:ext cx="1872208" cy="223224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143"/>
          <p:cNvSpPr/>
          <p:nvPr/>
        </p:nvSpPr>
        <p:spPr>
          <a:xfrm>
            <a:off x="2564904" y="2355726"/>
            <a:ext cx="1872208" cy="223224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2618910" y="3075806"/>
            <a:ext cx="1764196" cy="700576"/>
          </a:xfrm>
          <a:prstGeom prst="rect">
            <a:avLst/>
          </a:prstGeom>
          <a:noFill/>
        </p:spPr>
        <p:txBody>
          <a:bodyPr wrap="square">
            <a:spAutoFit/>
          </a:bodyPr>
          <a:lstStyle/>
          <a:p>
            <a:pPr marL="0" marR="0" algn="just">
              <a:lnSpc>
                <a:spcPct val="150000"/>
              </a:lnSpc>
              <a:spcBef>
                <a:spcPts val="0"/>
              </a:spcBef>
              <a:spcAft>
                <a:spcPts val="0"/>
              </a:spcAft>
            </a:pPr>
            <a:r>
              <a:rPr lang="en-US" altLang="zh-CN" sz="14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 </a:t>
            </a:r>
            <a:r>
              <a:rPr lang="en-US" altLang="zh-CN" sz="14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Structures are still </a:t>
            </a:r>
            <a:r>
              <a:rPr lang="en-US" altLang="zh-CN" sz="1400"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not perfect</a:t>
            </a:r>
            <a:r>
              <a:rPr lang="en-US" altLang="zh-CN" sz="14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143"/>
          <p:cNvSpPr/>
          <p:nvPr/>
        </p:nvSpPr>
        <p:spPr>
          <a:xfrm>
            <a:off x="4797152" y="2344004"/>
            <a:ext cx="1872208" cy="223224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7" name="文本框 36"/>
          <p:cNvSpPr txBox="1"/>
          <p:nvPr/>
        </p:nvSpPr>
        <p:spPr>
          <a:xfrm>
            <a:off x="4797152" y="2625091"/>
            <a:ext cx="1872208" cy="1670073"/>
          </a:xfrm>
          <a:prstGeom prst="rect">
            <a:avLst/>
          </a:prstGeom>
          <a:noFill/>
        </p:spPr>
        <p:txBody>
          <a:bodyPr wrap="square" rtlCol="0">
            <a:spAutoFit/>
          </a:bodyPr>
          <a:lstStyle/>
          <a:p>
            <a:pPr>
              <a:lnSpc>
                <a:spcPct val="150000"/>
              </a:lnSpc>
            </a:pPr>
            <a:r>
              <a:rPr lang="en-US" altLang="zh-CN" sz="14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 </a:t>
            </a:r>
            <a:r>
              <a:rPr lang="en-US" altLang="zh-CN" sz="14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The </a:t>
            </a:r>
            <a:r>
              <a:rPr lang="en-US" altLang="zh-CN" sz="1400"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morphology change</a:t>
            </a:r>
            <a:r>
              <a:rPr lang="en-US" altLang="zh-CN" sz="14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caused by long-term erosion is lacking in most research. </a:t>
            </a:r>
            <a:endParaRPr lang="en-US" altLang="zh-CN" sz="14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文本框 37"/>
          <p:cNvSpPr txBox="1"/>
          <p:nvPr/>
        </p:nvSpPr>
        <p:spPr>
          <a:xfrm>
            <a:off x="420414" y="1320951"/>
            <a:ext cx="6161187" cy="746743"/>
          </a:xfrm>
          <a:prstGeom prst="rect">
            <a:avLst/>
          </a:prstGeom>
          <a:solidFill>
            <a:schemeClr val="accent1">
              <a:lumMod val="20000"/>
              <a:lumOff val="80000"/>
            </a:schemeClr>
          </a:solidFill>
        </p:spPr>
        <p:txBody>
          <a:bodyPr wrap="square" rtlCol="0">
            <a:spAutoFit/>
          </a:bodyPr>
          <a:lstStyle/>
          <a:p>
            <a:pPr>
              <a:lnSpc>
                <a:spcPct val="150000"/>
              </a:lnSpc>
            </a:pPr>
            <a:r>
              <a:rPr lang="en-US" altLang="zh-CN" sz="1600" b="1" kern="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However</a:t>
            </a:r>
            <a:r>
              <a:rPr lang="en-US"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most studies focus on the analysis of working conditions, material selection and improvement of simple cone angles.</a:t>
            </a:r>
            <a:endPar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矩形 38"/>
          <p:cNvSpPr/>
          <p:nvPr/>
        </p:nvSpPr>
        <p:spPr>
          <a:xfrm>
            <a:off x="5340171" y="239712"/>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12420" y="771550"/>
            <a:ext cx="2308468"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Exiting Problems</a:t>
            </a:r>
            <a:endParaRPr lang="zh-CN" altLang="en-US" sz="1600" b="1" dirty="0">
              <a:latin typeface="微软雅黑" panose="020B0503020204020204" pitchFamily="34" charset="-122"/>
              <a:ea typeface="微软雅黑" panose="020B0503020204020204" pitchFamily="34" charset="-122"/>
            </a:endParaRPr>
          </a:p>
        </p:txBody>
      </p:sp>
      <p:sp>
        <p:nvSpPr>
          <p:cNvPr id="3" name="圆角矩形 24"/>
          <p:cNvSpPr/>
          <p:nvPr/>
        </p:nvSpPr>
        <p:spPr>
          <a:xfrm>
            <a:off x="112420" y="771550"/>
            <a:ext cx="1948428" cy="33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872661" y="4340369"/>
            <a:ext cx="866436" cy="160292"/>
            <a:chOff x="4111386" y="2043778"/>
            <a:chExt cx="926499" cy="158012"/>
          </a:xfrm>
          <a:solidFill>
            <a:schemeClr val="bg1">
              <a:lumMod val="75000"/>
            </a:schemeClr>
          </a:solidFill>
        </p:grpSpPr>
        <p:grpSp>
          <p:nvGrpSpPr>
            <p:cNvPr id="6" name="组合 5"/>
            <p:cNvGrpSpPr/>
            <p:nvPr/>
          </p:nvGrpSpPr>
          <p:grpSpPr>
            <a:xfrm>
              <a:off x="4879875" y="2043778"/>
              <a:ext cx="158010" cy="158012"/>
              <a:chOff x="4486616" y="3001075"/>
              <a:chExt cx="274695" cy="274699"/>
            </a:xfrm>
            <a:grpFill/>
          </p:grpSpPr>
          <p:sp>
            <p:nvSpPr>
              <p:cNvPr id="14" name="椭圆 13"/>
              <p:cNvSpPr/>
              <p:nvPr/>
            </p:nvSpPr>
            <p:spPr>
              <a:xfrm rot="16200000">
                <a:off x="4486614" y="3001077"/>
                <a:ext cx="274699" cy="274695"/>
              </a:xfrm>
              <a:prstGeom prst="ellipse">
                <a:avLst/>
              </a:prstGeom>
              <a:grp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rot="16200000">
                <a:off x="4511585" y="3026055"/>
                <a:ext cx="224753" cy="224751"/>
              </a:xfrm>
              <a:prstGeom prst="ellipse">
                <a:avLst/>
              </a:prstGeom>
              <a:gr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 name="组合 6"/>
            <p:cNvGrpSpPr/>
            <p:nvPr/>
          </p:nvGrpSpPr>
          <p:grpSpPr>
            <a:xfrm>
              <a:off x="4111386" y="2043778"/>
              <a:ext cx="158010" cy="158012"/>
              <a:chOff x="4486616" y="3001075"/>
              <a:chExt cx="274695" cy="274699"/>
            </a:xfrm>
            <a:grpFill/>
          </p:grpSpPr>
          <p:sp>
            <p:nvSpPr>
              <p:cNvPr id="11" name="椭圆 10"/>
              <p:cNvSpPr/>
              <p:nvPr/>
            </p:nvSpPr>
            <p:spPr>
              <a:xfrm rot="16200000">
                <a:off x="4486614" y="3001077"/>
                <a:ext cx="274699" cy="274695"/>
              </a:xfrm>
              <a:prstGeom prst="ellipse">
                <a:avLst/>
              </a:prstGeom>
              <a:grp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4511585" y="3026055"/>
                <a:ext cx="224753" cy="224751"/>
              </a:xfrm>
              <a:prstGeom prst="ellipse">
                <a:avLst/>
              </a:prstGeom>
              <a:gr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8" name="圆角矩形 153"/>
            <p:cNvSpPr/>
            <p:nvPr/>
          </p:nvSpPr>
          <p:spPr>
            <a:xfrm rot="16200000" flipH="1" flipV="1">
              <a:off x="4563173" y="1773812"/>
              <a:ext cx="22409" cy="748925"/>
            </a:xfrm>
            <a:prstGeom prst="roundRect">
              <a:avLst>
                <a:gd name="adj" fmla="val 50000"/>
              </a:avLst>
            </a:prstGeom>
            <a:grp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154"/>
            <p:cNvSpPr/>
            <p:nvPr/>
          </p:nvSpPr>
          <p:spPr>
            <a:xfrm rot="16200000" flipH="1" flipV="1">
              <a:off x="4563173" y="1728247"/>
              <a:ext cx="22409" cy="748925"/>
            </a:xfrm>
            <a:prstGeom prst="roundRect">
              <a:avLst>
                <a:gd name="adj" fmla="val 50000"/>
              </a:avLst>
            </a:prstGeom>
            <a:grp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4077072" y="4337813"/>
            <a:ext cx="926499" cy="158012"/>
            <a:chOff x="4111386" y="2043778"/>
            <a:chExt cx="926499" cy="158012"/>
          </a:xfrm>
          <a:solidFill>
            <a:schemeClr val="bg1">
              <a:lumMod val="75000"/>
            </a:schemeClr>
          </a:solidFill>
        </p:grpSpPr>
        <p:grpSp>
          <p:nvGrpSpPr>
            <p:cNvPr id="19" name="组合 18"/>
            <p:cNvGrpSpPr/>
            <p:nvPr/>
          </p:nvGrpSpPr>
          <p:grpSpPr>
            <a:xfrm>
              <a:off x="4879875" y="2043778"/>
              <a:ext cx="158010" cy="158012"/>
              <a:chOff x="4486616" y="3001075"/>
              <a:chExt cx="274695" cy="274699"/>
            </a:xfrm>
            <a:grpFill/>
          </p:grpSpPr>
          <p:sp>
            <p:nvSpPr>
              <p:cNvPr id="27" name="椭圆 26"/>
              <p:cNvSpPr/>
              <p:nvPr/>
            </p:nvSpPr>
            <p:spPr>
              <a:xfrm rot="16200000">
                <a:off x="4486614" y="3001077"/>
                <a:ext cx="274699" cy="274695"/>
              </a:xfrm>
              <a:prstGeom prst="ellipse">
                <a:avLst/>
              </a:prstGeom>
              <a:grp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椭圆 27"/>
              <p:cNvSpPr/>
              <p:nvPr/>
            </p:nvSpPr>
            <p:spPr>
              <a:xfrm rot="16200000">
                <a:off x="4511585" y="3026055"/>
                <a:ext cx="224753" cy="224751"/>
              </a:xfrm>
              <a:prstGeom prst="ellipse">
                <a:avLst/>
              </a:prstGeom>
              <a:gr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4111386" y="2043778"/>
              <a:ext cx="158010" cy="158012"/>
              <a:chOff x="4486616" y="3001075"/>
              <a:chExt cx="274695" cy="274699"/>
            </a:xfrm>
            <a:grpFill/>
          </p:grpSpPr>
          <p:sp>
            <p:nvSpPr>
              <p:cNvPr id="25" name="椭圆 24"/>
              <p:cNvSpPr/>
              <p:nvPr/>
            </p:nvSpPr>
            <p:spPr>
              <a:xfrm rot="16200000">
                <a:off x="4486614" y="3001077"/>
                <a:ext cx="274699" cy="274695"/>
              </a:xfrm>
              <a:prstGeom prst="ellipse">
                <a:avLst/>
              </a:prstGeom>
              <a:grp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rot="16200000">
                <a:off x="4511585" y="3026055"/>
                <a:ext cx="224753" cy="224751"/>
              </a:xfrm>
              <a:prstGeom prst="ellipse">
                <a:avLst/>
              </a:prstGeom>
              <a:grp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3" name="圆角矩形 153"/>
            <p:cNvSpPr/>
            <p:nvPr/>
          </p:nvSpPr>
          <p:spPr>
            <a:xfrm rot="16200000" flipH="1" flipV="1">
              <a:off x="4563173" y="1773812"/>
              <a:ext cx="22409" cy="748925"/>
            </a:xfrm>
            <a:prstGeom prst="roundRect">
              <a:avLst>
                <a:gd name="adj" fmla="val 50000"/>
              </a:avLst>
            </a:prstGeom>
            <a:grp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圆角矩形 154"/>
            <p:cNvSpPr/>
            <p:nvPr/>
          </p:nvSpPr>
          <p:spPr>
            <a:xfrm rot="16200000" flipH="1" flipV="1">
              <a:off x="4563173" y="1728247"/>
              <a:ext cx="22409" cy="748925"/>
            </a:xfrm>
            <a:prstGeom prst="roundRect">
              <a:avLst>
                <a:gd name="adj" fmla="val 50000"/>
              </a:avLst>
            </a:prstGeom>
            <a:grp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5" name="文本框 14"/>
          <p:cNvSpPr txBox="1"/>
          <p:nvPr/>
        </p:nvSpPr>
        <p:spPr>
          <a:xfrm>
            <a:off x="389493" y="2643758"/>
            <a:ext cx="1754321" cy="1670073"/>
          </a:xfrm>
          <a:prstGeom prst="rect">
            <a:avLst/>
          </a:prstGeom>
          <a:noFill/>
        </p:spPr>
        <p:txBody>
          <a:bodyPr wrap="square" rtlCol="0">
            <a:spAutoFit/>
          </a:bodyPr>
          <a:lstStyle/>
          <a:p>
            <a:pPr algn="just">
              <a:lnSpc>
                <a:spcPct val="150000"/>
              </a:lnSpc>
              <a:spcBef>
                <a:spcPts val="0"/>
              </a:spcBef>
              <a:spcAft>
                <a:spcPts val="0"/>
              </a:spcAft>
            </a:pPr>
            <a:r>
              <a:rPr lang="en-US" altLang="zh-CN" sz="1400" b="1"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 </a:t>
            </a:r>
            <a:r>
              <a:rPr lang="en-US" altLang="zh-CN" sz="14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Only a few of them concentrate on improving the </a:t>
            </a:r>
            <a:r>
              <a:rPr lang="en-US" altLang="zh-CN" sz="1400"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cone styles</a:t>
            </a:r>
            <a:r>
              <a:rPr lang="en-US" altLang="zh-CN" sz="14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of the ball seat.</a:t>
            </a:r>
            <a:endParaRPr lang="en-US" altLang="zh-CN" sz="14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灯片编号占位符 3"/>
          <p:cNvSpPr txBox="1"/>
          <p:nvPr/>
        </p:nvSpPr>
        <p:spPr>
          <a:xfrm>
            <a:off x="6609883" y="4876006"/>
            <a:ext cx="275501"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39274"/>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7384" y="0"/>
            <a:ext cx="6885384" cy="699542"/>
            <a:chOff x="0" y="0"/>
            <a:chExt cx="6858000" cy="699542"/>
          </a:xfrm>
        </p:grpSpPr>
        <p:sp>
          <p:nvSpPr>
            <p:cNvPr id="22" name="矩形 21"/>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19457" name="矩形 28"/>
          <p:cNvSpPr/>
          <p:nvPr/>
        </p:nvSpPr>
        <p:spPr>
          <a:xfrm>
            <a:off x="3190633" y="159583"/>
            <a:ext cx="2130776" cy="307777"/>
          </a:xfrm>
          <a:prstGeom prst="rect">
            <a:avLst/>
          </a:prstGeom>
          <a:noFill/>
          <a:ln w="9525">
            <a:noFill/>
          </a:ln>
        </p:spPr>
        <p:txBody>
          <a:bodyPr wrap="none" anchor="t">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Research Background</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582136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5597579"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053162"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7" name="Shape 2012"/>
          <p:cNvSpPr/>
          <p:nvPr/>
        </p:nvSpPr>
        <p:spPr>
          <a:xfrm>
            <a:off x="3356992" y="936041"/>
            <a:ext cx="3389231" cy="2067757"/>
          </a:xfrm>
          <a:prstGeom prst="roundRect">
            <a:avLst>
              <a:gd name="adj" fmla="val 6918"/>
            </a:avLst>
          </a:prstGeom>
          <a:noFill/>
          <a:ln w="12700">
            <a:solidFill>
              <a:srgbClr val="A6AAA9"/>
            </a:solidFill>
            <a:miter lim="400000"/>
          </a:ln>
        </p:spPr>
        <p:txBody>
          <a:bodyPr lIns="19046" tIns="19046" rIns="19046" bIns="19046" anchor="ctr"/>
          <a:lstStyle/>
          <a:p>
            <a:endParaRPr sz="1735">
              <a:solidFill>
                <a:prstClr val="black"/>
              </a:solidFill>
              <a:latin typeface="Arial" panose="020B0604020202020204"/>
              <a:ea typeface="微软雅黑" panose="020B0503020204020204" pitchFamily="34" charset="-122"/>
            </a:endParaRPr>
          </a:p>
        </p:txBody>
      </p:sp>
      <p:sp>
        <p:nvSpPr>
          <p:cNvPr id="58" name="Shape 2013"/>
          <p:cNvSpPr/>
          <p:nvPr/>
        </p:nvSpPr>
        <p:spPr>
          <a:xfrm>
            <a:off x="3356993" y="3185031"/>
            <a:ext cx="3389230" cy="1618967"/>
          </a:xfrm>
          <a:prstGeom prst="roundRect">
            <a:avLst>
              <a:gd name="adj" fmla="val 6925"/>
            </a:avLst>
          </a:prstGeom>
          <a:noFill/>
          <a:ln w="12700">
            <a:solidFill>
              <a:srgbClr val="A6AAA9"/>
            </a:solidFill>
            <a:miter lim="400000"/>
          </a:ln>
        </p:spPr>
        <p:txBody>
          <a:bodyPr lIns="19046" tIns="19046" rIns="19046" bIns="19046" anchor="ctr"/>
          <a:lstStyle/>
          <a:p>
            <a:endParaRPr sz="1735">
              <a:solidFill>
                <a:prstClr val="black"/>
              </a:solidFill>
              <a:latin typeface="Arial" panose="020B0604020202020204"/>
              <a:ea typeface="微软雅黑" panose="020B0503020204020204" pitchFamily="34" charset="-122"/>
            </a:endParaRPr>
          </a:p>
        </p:txBody>
      </p:sp>
      <p:sp>
        <p:nvSpPr>
          <p:cNvPr id="59" name="Shape 2014"/>
          <p:cNvSpPr/>
          <p:nvPr/>
        </p:nvSpPr>
        <p:spPr>
          <a:xfrm>
            <a:off x="162712" y="3185031"/>
            <a:ext cx="2853650" cy="1618967"/>
          </a:xfrm>
          <a:prstGeom prst="roundRect">
            <a:avLst>
              <a:gd name="adj" fmla="val 6918"/>
            </a:avLst>
          </a:prstGeom>
          <a:noFill/>
          <a:ln w="12700">
            <a:solidFill>
              <a:srgbClr val="A6AAA9"/>
            </a:solidFill>
            <a:miter lim="400000"/>
          </a:ln>
        </p:spPr>
        <p:txBody>
          <a:bodyPr lIns="19046" tIns="19046" rIns="19046" bIns="19046" anchor="ctr"/>
          <a:lstStyle/>
          <a:p>
            <a:endParaRPr sz="1735">
              <a:solidFill>
                <a:prstClr val="black"/>
              </a:solidFill>
              <a:latin typeface="Arial" panose="020B0604020202020204"/>
              <a:ea typeface="微软雅黑" panose="020B0503020204020204" pitchFamily="34" charset="-122"/>
            </a:endParaRPr>
          </a:p>
        </p:txBody>
      </p:sp>
      <p:sp>
        <p:nvSpPr>
          <p:cNvPr id="60" name="Shape 2015"/>
          <p:cNvSpPr/>
          <p:nvPr/>
        </p:nvSpPr>
        <p:spPr>
          <a:xfrm>
            <a:off x="162712" y="955068"/>
            <a:ext cx="2853650" cy="1927910"/>
          </a:xfrm>
          <a:prstGeom prst="roundRect">
            <a:avLst>
              <a:gd name="adj" fmla="val 6918"/>
            </a:avLst>
          </a:prstGeom>
          <a:noFill/>
          <a:ln w="12700">
            <a:solidFill>
              <a:srgbClr val="A6AAA9"/>
            </a:solidFill>
            <a:miter lim="400000"/>
          </a:ln>
        </p:spPr>
        <p:txBody>
          <a:bodyPr lIns="19046" tIns="19046" rIns="19046" bIns="19046" anchor="ctr"/>
          <a:lstStyle/>
          <a:p>
            <a:endParaRPr sz="1735">
              <a:solidFill>
                <a:prstClr val="black"/>
              </a:solidFill>
              <a:latin typeface="Arial" panose="020B0604020202020204"/>
              <a:ea typeface="微软雅黑" panose="020B0503020204020204" pitchFamily="34" charset="-122"/>
            </a:endParaRPr>
          </a:p>
        </p:txBody>
      </p:sp>
      <p:sp>
        <p:nvSpPr>
          <p:cNvPr id="95" name="文本框 94"/>
          <p:cNvSpPr txBox="1"/>
          <p:nvPr/>
        </p:nvSpPr>
        <p:spPr>
          <a:xfrm>
            <a:off x="404664" y="956391"/>
            <a:ext cx="2267798" cy="418191"/>
          </a:xfrm>
          <a:prstGeom prst="rect">
            <a:avLst/>
          </a:prstGeom>
          <a:noFill/>
        </p:spPr>
        <p:txBody>
          <a:bodyPr wrap="square" rtlCol="0">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Fracturing principle</a:t>
            </a:r>
            <a:endParaRPr lang="zh-CN" altLang="en-US" sz="1600" b="1" dirty="0">
              <a:latin typeface="微软雅黑" panose="020B0503020204020204" pitchFamily="34" charset="-122"/>
              <a:ea typeface="微软雅黑" panose="020B0503020204020204" pitchFamily="34" charset="-122"/>
            </a:endParaRPr>
          </a:p>
        </p:txBody>
      </p:sp>
      <p:sp>
        <p:nvSpPr>
          <p:cNvPr id="101" name="文本框 100"/>
          <p:cNvSpPr txBox="1"/>
          <p:nvPr/>
        </p:nvSpPr>
        <p:spPr>
          <a:xfrm>
            <a:off x="563776" y="3266312"/>
            <a:ext cx="1736090" cy="338554"/>
          </a:xfrm>
          <a:prstGeom prst="rect">
            <a:avLst/>
          </a:prstGeom>
          <a:noFill/>
        </p:spPr>
        <p:txBody>
          <a:bodyPr wrap="square" rtlCol="0" anchor="t">
            <a:spAutoFit/>
          </a:bodyPr>
          <a:lstStyle/>
          <a:p>
            <a:r>
              <a:rPr lang="en-US" altLang="zh-CN" sz="1600" b="1" dirty="0">
                <a:latin typeface="微软雅黑" panose="020B0503020204020204" pitchFamily="34" charset="-122"/>
                <a:ea typeface="微软雅黑" panose="020B0503020204020204" pitchFamily="34" charset="-122"/>
              </a:rPr>
              <a:t>Erosion model</a:t>
            </a:r>
            <a:endParaRPr lang="zh-CN" altLang="en-US" sz="1600" b="1" dirty="0">
              <a:latin typeface="微软雅黑" panose="020B0503020204020204" pitchFamily="34" charset="-122"/>
              <a:ea typeface="微软雅黑" panose="020B0503020204020204" pitchFamily="34" charset="-122"/>
            </a:endParaRPr>
          </a:p>
        </p:txBody>
      </p:sp>
      <p:sp>
        <p:nvSpPr>
          <p:cNvPr id="102" name="文本框 101"/>
          <p:cNvSpPr txBox="1"/>
          <p:nvPr/>
        </p:nvSpPr>
        <p:spPr>
          <a:xfrm>
            <a:off x="3950340" y="3241308"/>
            <a:ext cx="2502996" cy="338554"/>
          </a:xfrm>
          <a:prstGeom prst="rect">
            <a:avLst/>
          </a:prstGeom>
          <a:noFill/>
        </p:spPr>
        <p:txBody>
          <a:bodyPr wrap="square" rtlCol="0" anchor="t">
            <a:spAutoFit/>
          </a:bodyPr>
          <a:lstStyle/>
          <a:p>
            <a:r>
              <a:rPr lang="en-US" altLang="zh-CN" sz="1600" b="1" dirty="0">
                <a:solidFill>
                  <a:srgbClr val="C00000"/>
                </a:solidFill>
                <a:latin typeface="微软雅黑" panose="020B0503020204020204" pitchFamily="34" charset="-122"/>
                <a:ea typeface="微软雅黑" panose="020B0503020204020204" pitchFamily="34" charset="-122"/>
              </a:rPr>
              <a:t>Dynamic mesh theory</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5" name="矩形 28"/>
          <p:cNvSpPr/>
          <p:nvPr/>
        </p:nvSpPr>
        <p:spPr>
          <a:xfrm>
            <a:off x="3195078" y="159583"/>
            <a:ext cx="2130776" cy="307777"/>
          </a:xfrm>
          <a:prstGeom prst="rect">
            <a:avLst/>
          </a:prstGeom>
          <a:noFill/>
          <a:ln w="9525">
            <a:noFill/>
          </a:ln>
        </p:spPr>
        <p:txBody>
          <a:bodyPr wrap="none" anchor="t">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Research Background</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964249" y="939387"/>
            <a:ext cx="2041264" cy="418191"/>
          </a:xfrm>
          <a:prstGeom prst="rect">
            <a:avLst/>
          </a:prstGeom>
          <a:noFill/>
        </p:spPr>
        <p:txBody>
          <a:bodyPr wrap="none" rtlCol="0">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Turbulence model</a:t>
            </a:r>
            <a:endParaRPr lang="zh-CN" altLang="en-US" sz="16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3964249" y="1366237"/>
            <a:ext cx="1713931" cy="307777"/>
          </a:xfrm>
          <a:prstGeom prst="rect">
            <a:avLst/>
          </a:prstGeom>
          <a:noFill/>
        </p:spPr>
        <p:txBody>
          <a:bodyPr wrap="none" rtlCol="0">
            <a:spAutoFit/>
          </a:bodyPr>
          <a:lstStyle/>
          <a:p>
            <a:r>
              <a:rPr lang="en-US"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RNG k-</a:t>
            </a:r>
            <a:r>
              <a:rPr lang="el-GR"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ε </a:t>
            </a:r>
            <a:r>
              <a:rPr lang="en-US" altLang="zh-CN" sz="14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equation</a:t>
            </a:r>
            <a:endPar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p:cNvSpPr txBox="1"/>
          <p:nvPr/>
        </p:nvSpPr>
        <p:spPr>
          <a:xfrm>
            <a:off x="566842" y="3686737"/>
            <a:ext cx="1871025" cy="307777"/>
          </a:xfrm>
          <a:prstGeom prst="rect">
            <a:avLst/>
          </a:prstGeom>
          <a:noFill/>
        </p:spPr>
        <p:txBody>
          <a:bodyPr wrap="none" rtlCol="0">
            <a:spAutoFit/>
          </a:bodyPr>
          <a:lstStyle/>
          <a:p>
            <a:r>
              <a:rPr lang="en-US" altLang="zh-CN" sz="1400" kern="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Generic Erosion Model</a:t>
            </a:r>
            <a:endParaRPr lang="en-US"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4" name="图片 13"/>
          <p:cNvPicPr>
            <a:picLocks noChangeAspect="1"/>
          </p:cNvPicPr>
          <p:nvPr/>
        </p:nvPicPr>
        <p:blipFill rotWithShape="1">
          <a:blip r:embed="rId2"/>
          <a:srcRect l="2377" r="10448"/>
          <a:stretch>
            <a:fillRect/>
          </a:stretch>
        </p:blipFill>
        <p:spPr>
          <a:xfrm>
            <a:off x="3777850" y="1731342"/>
            <a:ext cx="2880320" cy="1256750"/>
          </a:xfrm>
          <a:prstGeom prst="rect">
            <a:avLst/>
          </a:prstGeom>
        </p:spPr>
      </p:pic>
      <p:grpSp>
        <p:nvGrpSpPr>
          <p:cNvPr id="15" name="组合 14"/>
          <p:cNvGrpSpPr/>
          <p:nvPr/>
        </p:nvGrpSpPr>
        <p:grpSpPr>
          <a:xfrm>
            <a:off x="2319772" y="2421369"/>
            <a:ext cx="1685292" cy="1302509"/>
            <a:chOff x="2379337" y="2328945"/>
            <a:chExt cx="1685292" cy="1302509"/>
          </a:xfrm>
        </p:grpSpPr>
        <p:sp>
          <p:nvSpPr>
            <p:cNvPr id="61" name="Shape 2016"/>
            <p:cNvSpPr/>
            <p:nvPr/>
          </p:nvSpPr>
          <p:spPr>
            <a:xfrm>
              <a:off x="2539869" y="2328945"/>
              <a:ext cx="1364228" cy="13025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51000">
                  <a:schemeClr val="accent1">
                    <a:lumMod val="75000"/>
                  </a:schemeClr>
                </a:gs>
                <a:gs pos="0">
                  <a:schemeClr val="accent1">
                    <a:lumMod val="50000"/>
                  </a:schemeClr>
                </a:gs>
                <a:gs pos="100000">
                  <a:schemeClr val="accent1">
                    <a:lumMod val="60000"/>
                    <a:lumOff val="40000"/>
                  </a:schemeClr>
                </a:gs>
              </a:gsLst>
              <a:path path="shape">
                <a:fillToRect l="50000" t="50000" r="50000" b="50000"/>
              </a:path>
              <a:tileRect/>
            </a:gradFill>
            <a:ln w="12700">
              <a:miter lim="400000"/>
            </a:ln>
          </p:spPr>
          <p:txBody>
            <a:bodyPr lIns="25393" tIns="25393" rIns="25393" bIns="25393" anchor="ctr"/>
            <a:lstStyle/>
            <a:p>
              <a:endParaRPr sz="1735">
                <a:solidFill>
                  <a:prstClr val="black"/>
                </a:solidFill>
                <a:latin typeface="Arial" panose="020B0604020202020204"/>
                <a:ea typeface="微软雅黑" panose="020B0503020204020204" pitchFamily="34" charset="-122"/>
              </a:endParaRPr>
            </a:p>
          </p:txBody>
        </p:sp>
        <p:sp>
          <p:nvSpPr>
            <p:cNvPr id="80" name="Text Placeholder 5"/>
            <p:cNvSpPr txBox="1"/>
            <p:nvPr/>
          </p:nvSpPr>
          <p:spPr>
            <a:xfrm>
              <a:off x="2379337" y="2556973"/>
              <a:ext cx="1685292" cy="84645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1400" b="1" dirty="0">
                  <a:solidFill>
                    <a:prstClr val="white"/>
                  </a:solidFill>
                  <a:latin typeface="微软雅黑" panose="020B0503020204020204" pitchFamily="34" charset="-122"/>
                  <a:ea typeface="微软雅黑" panose="020B0503020204020204" pitchFamily="34" charset="-122"/>
                </a:rPr>
                <a:t>Theory Basis</a:t>
              </a:r>
              <a:endParaRPr lang="zh-CN" altLang="en-GB" sz="1400" b="1" dirty="0">
                <a:solidFill>
                  <a:prstClr val="white"/>
                </a:solidFill>
                <a:latin typeface="微软雅黑" panose="020B0503020204020204" pitchFamily="34" charset="-122"/>
                <a:ea typeface="微软雅黑" panose="020B0503020204020204" pitchFamily="34" charset="-122"/>
              </a:endParaRPr>
            </a:p>
          </p:txBody>
        </p:sp>
      </p:grpSp>
      <p:pic>
        <p:nvPicPr>
          <p:cNvPr id="17" name="图片 16"/>
          <p:cNvPicPr>
            <a:picLocks noChangeAspect="1"/>
          </p:cNvPicPr>
          <p:nvPr/>
        </p:nvPicPr>
        <p:blipFill>
          <a:blip r:embed="rId3"/>
          <a:stretch>
            <a:fillRect/>
          </a:stretch>
        </p:blipFill>
        <p:spPr>
          <a:xfrm>
            <a:off x="404664" y="3994514"/>
            <a:ext cx="2286198" cy="781118"/>
          </a:xfrm>
          <a:prstGeom prst="rect">
            <a:avLst/>
          </a:prstGeom>
        </p:spPr>
      </p:pic>
      <p:pic>
        <p:nvPicPr>
          <p:cNvPr id="19" name="图片 18"/>
          <p:cNvPicPr>
            <a:picLocks noChangeAspect="1"/>
          </p:cNvPicPr>
          <p:nvPr/>
        </p:nvPicPr>
        <p:blipFill>
          <a:blip r:embed="rId4"/>
          <a:stretch>
            <a:fillRect/>
          </a:stretch>
        </p:blipFill>
        <p:spPr>
          <a:xfrm>
            <a:off x="3857483" y="3829508"/>
            <a:ext cx="2604271" cy="559199"/>
          </a:xfrm>
          <a:prstGeom prst="rect">
            <a:avLst/>
          </a:prstGeom>
        </p:spPr>
      </p:pic>
      <p:sp>
        <p:nvSpPr>
          <p:cNvPr id="20" name="矩形 19"/>
          <p:cNvSpPr/>
          <p:nvPr/>
        </p:nvSpPr>
        <p:spPr>
          <a:xfrm>
            <a:off x="5373216" y="238621"/>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rcRect l="3178" t="10426" r="6863" b="7885"/>
          <a:stretch>
            <a:fillRect/>
          </a:stretch>
        </p:blipFill>
        <p:spPr>
          <a:xfrm>
            <a:off x="188640" y="1509026"/>
            <a:ext cx="2784004" cy="871408"/>
          </a:xfrm>
          <a:prstGeom prst="rect">
            <a:avLst/>
          </a:prstGeom>
          <a:ln>
            <a:noFill/>
          </a:ln>
        </p:spPr>
      </p:pic>
      <p:sp>
        <p:nvSpPr>
          <p:cNvPr id="2" name="灯片编号占位符 3"/>
          <p:cNvSpPr txBox="1"/>
          <p:nvPr/>
        </p:nvSpPr>
        <p:spPr>
          <a:xfrm>
            <a:off x="6609883" y="4876006"/>
            <a:ext cx="275501"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3927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50963"/>
            <a:ext cx="2085975" cy="1187450"/>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554" name="文本框 2"/>
          <p:cNvSpPr txBox="1"/>
          <p:nvPr/>
        </p:nvSpPr>
        <p:spPr>
          <a:xfrm>
            <a:off x="398483" y="1669360"/>
            <a:ext cx="1289007" cy="530915"/>
          </a:xfrm>
          <a:prstGeom prst="rect">
            <a:avLst/>
          </a:prstGeom>
          <a:noFill/>
          <a:ln w="9525">
            <a:noFill/>
          </a:ln>
        </p:spPr>
        <p:txBody>
          <a:bodyPr wrap="none" lIns="68580" tIns="34290" rIns="68580" bIns="34290" anchor="t">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Part 2</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23555" name="TextBox 24"/>
          <p:cNvSpPr txBox="1"/>
          <p:nvPr/>
        </p:nvSpPr>
        <p:spPr>
          <a:xfrm>
            <a:off x="2654300" y="2043113"/>
            <a:ext cx="2430152" cy="315471"/>
          </a:xfrm>
          <a:prstGeom prst="rect">
            <a:avLst/>
          </a:prstGeom>
          <a:noFill/>
          <a:ln w="9525">
            <a:noFill/>
          </a:ln>
        </p:spPr>
        <p:txBody>
          <a:bodyPr wrap="none" lIns="68580" tIns="34290" rIns="68580" bIns="34290" anchor="t">
            <a:spAutoFit/>
          </a:bodyPr>
          <a:lstStyle/>
          <a:p>
            <a:pPr marL="214630" indent="-214630">
              <a:buClrTx/>
              <a:buSzTx/>
              <a:buFont typeface="Wingdings" panose="05000000000000000000" pitchFamily="2" charset="2"/>
              <a:buChar char="p"/>
            </a:pPr>
            <a:r>
              <a:rPr lang="en-US" altLang="zh-CN" sz="1600" dirty="0">
                <a:solidFill>
                  <a:srgbClr val="262626"/>
                </a:solidFill>
                <a:latin typeface="微软雅黑" panose="020B0503020204020204" pitchFamily="34" charset="-122"/>
                <a:ea typeface="微软雅黑" panose="020B0503020204020204" pitchFamily="34" charset="-122"/>
                <a:cs typeface="Times New Roman" panose="02020603050405020304" pitchFamily="18" charset="0"/>
              </a:rPr>
              <a:t>Numerical procedure</a:t>
            </a:r>
            <a:endParaRPr lang="zh-CN" altLang="en-US" sz="1600" dirty="0">
              <a:solidFill>
                <a:srgbClr val="26262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556" name="TextBox 25"/>
          <p:cNvSpPr txBox="1"/>
          <p:nvPr/>
        </p:nvSpPr>
        <p:spPr>
          <a:xfrm>
            <a:off x="2649538" y="2632075"/>
            <a:ext cx="1870256" cy="315471"/>
          </a:xfrm>
          <a:prstGeom prst="rect">
            <a:avLst/>
          </a:prstGeom>
          <a:noFill/>
          <a:ln w="9525">
            <a:noFill/>
          </a:ln>
        </p:spPr>
        <p:txBody>
          <a:bodyPr wrap="none" lIns="68580" tIns="34290" rIns="68580" bIns="34290" anchor="t">
            <a:spAutoFit/>
          </a:bodyPr>
          <a:lstStyle/>
          <a:p>
            <a:pPr marL="214630" indent="-214630">
              <a:buFont typeface="Wingdings" panose="05000000000000000000" pitchFamily="2" charset="2"/>
              <a:buChar char="p"/>
            </a:pPr>
            <a:r>
              <a:rPr lang="en-US" altLang="zh-CN" sz="1600" dirty="0">
                <a:solidFill>
                  <a:srgbClr val="262626"/>
                </a:solidFill>
                <a:latin typeface="微软雅黑" panose="020B0503020204020204" pitchFamily="34" charset="-122"/>
                <a:ea typeface="微软雅黑" panose="020B0503020204020204" pitchFamily="34" charset="-122"/>
                <a:cs typeface="Times New Roman" panose="02020603050405020304" pitchFamily="18" charset="0"/>
              </a:rPr>
              <a:t>Results analysis</a:t>
            </a:r>
            <a:endParaRPr lang="zh-CN" altLang="en-US" sz="1600" dirty="0">
              <a:solidFill>
                <a:srgbClr val="26262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557" name="文本框 8"/>
          <p:cNvSpPr txBox="1"/>
          <p:nvPr/>
        </p:nvSpPr>
        <p:spPr>
          <a:xfrm>
            <a:off x="2682875" y="1371600"/>
            <a:ext cx="2852384" cy="438582"/>
          </a:xfrm>
          <a:prstGeom prst="rect">
            <a:avLst/>
          </a:prstGeom>
          <a:noFill/>
          <a:ln w="9525">
            <a:noFill/>
          </a:ln>
        </p:spPr>
        <p:txBody>
          <a:bodyPr wrap="none" lIns="68580" tIns="34290" rIns="68580" bIns="34290" anchor="t">
            <a:spAutoFit/>
          </a:bodyPr>
          <a:lstStyle/>
          <a:p>
            <a:pPr>
              <a:buSzTx/>
            </a:pPr>
            <a:r>
              <a:rPr lang="en-US" altLang="zh-CN" sz="2400" b="1" dirty="0">
                <a:solidFill>
                  <a:srgbClr val="262626"/>
                </a:solidFill>
                <a:latin typeface="微软雅黑" panose="020B0503020204020204" pitchFamily="34" charset="-122"/>
                <a:ea typeface="微软雅黑" panose="020B0503020204020204" pitchFamily="34" charset="-122"/>
              </a:rPr>
              <a:t>Research Content</a:t>
            </a:r>
            <a:endParaRPr lang="en-US" altLang="zh-CN" sz="2400" b="1" dirty="0">
              <a:solidFill>
                <a:srgbClr val="262626"/>
              </a:solidFill>
              <a:latin typeface="微软雅黑" panose="020B0503020204020204" pitchFamily="34" charset="-122"/>
              <a:ea typeface="微软雅黑" panose="020B0503020204020204" pitchFamily="34" charset="-122"/>
            </a:endParaRPr>
          </a:p>
        </p:txBody>
      </p:sp>
      <p:sp>
        <p:nvSpPr>
          <p:cNvPr id="10" name="矩形 9"/>
          <p:cNvSpPr/>
          <p:nvPr/>
        </p:nvSpPr>
        <p:spPr>
          <a:xfrm>
            <a:off x="2682875" y="3248025"/>
            <a:ext cx="4175125" cy="233363"/>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2159000" y="1350963"/>
            <a:ext cx="306388" cy="1187450"/>
          </a:xfrm>
          <a:prstGeom prst="rect">
            <a:avLst/>
          </a:prstGeom>
          <a:solidFill>
            <a:srgbClr val="0073B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灯片编号占位符 3"/>
          <p:cNvSpPr txBox="1"/>
          <p:nvPr/>
        </p:nvSpPr>
        <p:spPr>
          <a:xfrm>
            <a:off x="6609883" y="4876006"/>
            <a:ext cx="275501"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156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7384" y="0"/>
            <a:ext cx="6885384" cy="699542"/>
            <a:chOff x="0" y="0"/>
            <a:chExt cx="6858000" cy="699542"/>
          </a:xfrm>
        </p:grpSpPr>
        <p:sp>
          <p:nvSpPr>
            <p:cNvPr id="17" name="矩形 16"/>
            <p:cNvSpPr/>
            <p:nvPr/>
          </p:nvSpPr>
          <p:spPr>
            <a:xfrm>
              <a:off x="0" y="0"/>
              <a:ext cx="6858000" cy="699542"/>
            </a:xfrm>
            <a:prstGeom prst="rect">
              <a:avLst/>
            </a:prstGeom>
            <a:solidFill>
              <a:srgbClr val="0073BA"/>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624" y="177135"/>
              <a:ext cx="1794113" cy="368225"/>
            </a:xfrm>
            <a:prstGeom prst="rect">
              <a:avLst/>
            </a:prstGeom>
          </p:spPr>
        </p:pic>
      </p:grpSp>
      <p:sp>
        <p:nvSpPr>
          <p:cNvPr id="25601" name="矩形 28"/>
          <p:cNvSpPr/>
          <p:nvPr/>
        </p:nvSpPr>
        <p:spPr>
          <a:xfrm>
            <a:off x="3103563" y="140653"/>
            <a:ext cx="1962845" cy="338554"/>
          </a:xfrm>
          <a:prstGeom prst="rect">
            <a:avLst/>
          </a:prstGeom>
          <a:noFill/>
          <a:ln w="9525">
            <a:noFill/>
          </a:ln>
        </p:spPr>
        <p:txBody>
          <a:bodyPr wrap="none" anchor="t">
            <a:spAutoFit/>
          </a:bodyPr>
          <a:lstStyle/>
          <a:p>
            <a:pPr algn="l"/>
            <a:r>
              <a:rPr lang="en-US" altLang="zh-CN" sz="1600" b="1" dirty="0">
                <a:solidFill>
                  <a:schemeClr val="bg1"/>
                </a:solidFill>
                <a:latin typeface="微软雅黑" panose="020B0503020204020204" pitchFamily="34" charset="-122"/>
                <a:ea typeface="微软雅黑" panose="020B0503020204020204" pitchFamily="34" charset="-122"/>
              </a:rPr>
              <a:t>Research content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524625"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6289675" y="239713"/>
            <a:ext cx="182563"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6057900"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582136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5586413" y="239713"/>
            <a:ext cx="184150" cy="1381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5343525" y="239713"/>
            <a:ext cx="184150" cy="13811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53" name="组合 52"/>
          <p:cNvGrpSpPr/>
          <p:nvPr/>
        </p:nvGrpSpPr>
        <p:grpSpPr>
          <a:xfrm>
            <a:off x="1137385" y="1267440"/>
            <a:ext cx="4307839" cy="2744470"/>
            <a:chOff x="-520" y="-194"/>
            <a:chExt cx="9104" cy="5742"/>
          </a:xfrm>
        </p:grpSpPr>
        <p:grpSp>
          <p:nvGrpSpPr>
            <p:cNvPr id="54" name="组合 53"/>
            <p:cNvGrpSpPr/>
            <p:nvPr/>
          </p:nvGrpSpPr>
          <p:grpSpPr>
            <a:xfrm>
              <a:off x="-520" y="-194"/>
              <a:ext cx="9104" cy="5742"/>
              <a:chOff x="-520" y="-194"/>
              <a:chExt cx="9104" cy="5742"/>
            </a:xfrm>
          </p:grpSpPr>
          <p:pic>
            <p:nvPicPr>
              <p:cNvPr id="61" name="图片 60" descr="模型2."/>
              <p:cNvPicPr>
                <a:picLocks noChangeAspect="1"/>
              </p:cNvPicPr>
              <p:nvPr/>
            </p:nvPicPr>
            <p:blipFill>
              <a:blip r:embed="rId2"/>
              <a:srcRect l="21333" t="37781" r="45074" b="13733"/>
              <a:stretch>
                <a:fillRect/>
              </a:stretch>
            </p:blipFill>
            <p:spPr>
              <a:xfrm>
                <a:off x="4572" y="0"/>
                <a:ext cx="3932" cy="2690"/>
              </a:xfrm>
              <a:prstGeom prst="rect">
                <a:avLst/>
              </a:prstGeom>
            </p:spPr>
          </p:pic>
          <p:pic>
            <p:nvPicPr>
              <p:cNvPr id="62" name="图片 61" descr="模型1"/>
              <p:cNvPicPr>
                <a:picLocks noChangeAspect="1"/>
              </p:cNvPicPr>
              <p:nvPr/>
            </p:nvPicPr>
            <p:blipFill>
              <a:blip r:embed="rId3"/>
              <a:srcRect l="23944" t="35886" r="37296" b="11448"/>
              <a:stretch>
                <a:fillRect/>
              </a:stretch>
            </p:blipFill>
            <p:spPr>
              <a:xfrm>
                <a:off x="381" y="90"/>
                <a:ext cx="4029" cy="2596"/>
              </a:xfrm>
              <a:prstGeom prst="rect">
                <a:avLst/>
              </a:prstGeom>
            </p:spPr>
          </p:pic>
          <p:pic>
            <p:nvPicPr>
              <p:cNvPr id="63" name="图片 62" descr="模型3."/>
              <p:cNvPicPr>
                <a:picLocks noChangeAspect="1"/>
              </p:cNvPicPr>
              <p:nvPr/>
            </p:nvPicPr>
            <p:blipFill>
              <a:blip r:embed="rId4"/>
              <a:srcRect l="30593" t="23462" r="28593" b="19027"/>
              <a:stretch>
                <a:fillRect/>
              </a:stretch>
            </p:blipFill>
            <p:spPr>
              <a:xfrm>
                <a:off x="433" y="2846"/>
                <a:ext cx="3962" cy="2647"/>
              </a:xfrm>
              <a:prstGeom prst="rect">
                <a:avLst/>
              </a:prstGeom>
            </p:spPr>
          </p:pic>
          <p:pic>
            <p:nvPicPr>
              <p:cNvPr id="25600" name="图片 25599" descr="模型4."/>
              <p:cNvPicPr>
                <a:picLocks noChangeAspect="1"/>
              </p:cNvPicPr>
              <p:nvPr/>
            </p:nvPicPr>
            <p:blipFill>
              <a:blip r:embed="rId5"/>
              <a:srcRect l="28426" t="19516" r="28259" b="20590"/>
              <a:stretch>
                <a:fillRect/>
              </a:stretch>
            </p:blipFill>
            <p:spPr>
              <a:xfrm>
                <a:off x="4634" y="2958"/>
                <a:ext cx="3950" cy="2590"/>
              </a:xfrm>
              <a:prstGeom prst="rect">
                <a:avLst/>
              </a:prstGeom>
            </p:spPr>
          </p:pic>
          <p:grpSp>
            <p:nvGrpSpPr>
              <p:cNvPr id="25602" name="组合 25601"/>
              <p:cNvGrpSpPr/>
              <p:nvPr/>
            </p:nvGrpSpPr>
            <p:grpSpPr>
              <a:xfrm>
                <a:off x="-520" y="-194"/>
                <a:ext cx="5641" cy="3815"/>
                <a:chOff x="-520" y="-194"/>
                <a:chExt cx="5641" cy="3815"/>
              </a:xfrm>
            </p:grpSpPr>
            <p:grpSp>
              <p:nvGrpSpPr>
                <p:cNvPr id="25603" name="组合 25602"/>
                <p:cNvGrpSpPr/>
                <p:nvPr/>
              </p:nvGrpSpPr>
              <p:grpSpPr>
                <a:xfrm>
                  <a:off x="-520" y="-194"/>
                  <a:ext cx="5641" cy="3815"/>
                  <a:chOff x="-520" y="-194"/>
                  <a:chExt cx="5641" cy="3815"/>
                </a:xfrm>
              </p:grpSpPr>
              <p:sp>
                <p:nvSpPr>
                  <p:cNvPr id="25606" name="文本框 2"/>
                  <p:cNvSpPr txBox="1"/>
                  <p:nvPr/>
                </p:nvSpPr>
                <p:spPr>
                  <a:xfrm>
                    <a:off x="-520" y="-170"/>
                    <a:ext cx="1598" cy="890"/>
                  </a:xfrm>
                  <a:prstGeom prst="rect">
                    <a:avLst/>
                  </a:prstGeom>
                  <a:noFill/>
                </p:spPr>
                <p:txBody>
                  <a:bodyPr wrap="square" rtlCol="0">
                    <a:noAutofit/>
                  </a:bodyPr>
                  <a:lstStyle/>
                  <a:p>
                    <a:pPr algn="ctr">
                      <a:spcBef>
                        <a:spcPts val="12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5607" name="文本框 3"/>
                  <p:cNvSpPr txBox="1"/>
                  <p:nvPr/>
                </p:nvSpPr>
                <p:spPr>
                  <a:xfrm>
                    <a:off x="3910" y="-194"/>
                    <a:ext cx="1193" cy="976"/>
                  </a:xfrm>
                  <a:prstGeom prst="rect">
                    <a:avLst/>
                  </a:prstGeom>
                  <a:noFill/>
                </p:spPr>
                <p:txBody>
                  <a:bodyPr wrap="square" rtlCol="0">
                    <a:noAutofit/>
                  </a:bodyPr>
                  <a:lstStyle/>
                  <a:p>
                    <a:pPr algn="ctr">
                      <a:spcBef>
                        <a:spcPts val="12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5609" name="文本框 4"/>
                  <p:cNvSpPr txBox="1"/>
                  <p:nvPr/>
                </p:nvSpPr>
                <p:spPr>
                  <a:xfrm>
                    <a:off x="3921" y="2626"/>
                    <a:ext cx="1200" cy="995"/>
                  </a:xfrm>
                  <a:prstGeom prst="rect">
                    <a:avLst/>
                  </a:prstGeom>
                  <a:noFill/>
                </p:spPr>
                <p:txBody>
                  <a:bodyPr wrap="square" rtlCol="0">
                    <a:noAutofit/>
                  </a:bodyPr>
                  <a:lstStyle/>
                  <a:p>
                    <a:pPr algn="ctr">
                      <a:spcBef>
                        <a:spcPts val="12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5610" name="文本框 6"/>
                  <p:cNvSpPr txBox="1"/>
                  <p:nvPr/>
                </p:nvSpPr>
                <p:spPr>
                  <a:xfrm>
                    <a:off x="-280" y="2587"/>
                    <a:ext cx="1195" cy="850"/>
                  </a:xfrm>
                  <a:prstGeom prst="rect">
                    <a:avLst/>
                  </a:prstGeom>
                  <a:noFill/>
                </p:spPr>
                <p:txBody>
                  <a:bodyPr wrap="square" rtlCol="0">
                    <a:noAutofit/>
                  </a:bodyPr>
                  <a:lstStyle/>
                  <a:p>
                    <a:pPr algn="ctr">
                      <a:spcBef>
                        <a:spcPts val="1200"/>
                      </a:spcBef>
                    </a:pPr>
                    <a:r>
                      <a:rPr lang="en-US" sz="1050" b="1" kern="12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grpSp>
            <p:sp>
              <p:nvSpPr>
                <p:cNvPr id="25604" name="文本框 23"/>
                <p:cNvSpPr txBox="1"/>
                <p:nvPr/>
              </p:nvSpPr>
              <p:spPr>
                <a:xfrm>
                  <a:off x="1492" y="1194"/>
                  <a:ext cx="968" cy="1040"/>
                </a:xfrm>
                <a:prstGeom prst="rect">
                  <a:avLst/>
                </a:prstGeom>
                <a:noFill/>
              </p:spPr>
              <p:txBody>
                <a:bodyPr wrap="square" rtlCol="0">
                  <a:noAutofit/>
                </a:bodyPr>
                <a:lstStyle/>
                <a:p>
                  <a:pPr algn="ctr">
                    <a:spcBef>
                      <a:spcPts val="1200"/>
                    </a:spcBef>
                  </a:pPr>
                  <a:r>
                    <a:rPr lang="en-US" sz="1400" kern="12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5605" name="文本框 24"/>
                <p:cNvSpPr txBox="1"/>
                <p:nvPr/>
              </p:nvSpPr>
              <p:spPr>
                <a:xfrm>
                  <a:off x="1819" y="1023"/>
                  <a:ext cx="1394" cy="1512"/>
                </a:xfrm>
                <a:prstGeom prst="rect">
                  <a:avLst/>
                </a:prstGeom>
                <a:noFill/>
              </p:spPr>
              <p:txBody>
                <a:bodyPr wrap="square" rtlCol="0">
                  <a:noAutofit/>
                </a:bodyPr>
                <a:lstStyle/>
                <a:p>
                  <a:pPr algn="ctr">
                    <a:spcBef>
                      <a:spcPts val="1200"/>
                    </a:spcBef>
                  </a:pPr>
                  <a:r>
                    <a:rPr lang="en-US" sz="1400" kern="12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grpSp>
        <p:sp>
          <p:nvSpPr>
            <p:cNvPr id="55" name="文本框 7"/>
            <p:cNvSpPr txBox="1"/>
            <p:nvPr/>
          </p:nvSpPr>
          <p:spPr>
            <a:xfrm>
              <a:off x="5212" y="1204"/>
              <a:ext cx="1784" cy="1632"/>
            </a:xfrm>
            <a:prstGeom prst="rect">
              <a:avLst/>
            </a:prstGeom>
            <a:noFill/>
          </p:spPr>
          <p:txBody>
            <a:bodyPr wrap="square" rtlCol="0">
              <a:noAutofit/>
            </a:bodyPr>
            <a:lstStyle/>
            <a:p>
              <a:pPr algn="ctr">
                <a:spcBef>
                  <a:spcPts val="1200"/>
                </a:spcBef>
              </a:pPr>
              <a:r>
                <a:rPr lang="en-US" sz="1400" kern="12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6" name="文本框 8"/>
            <p:cNvSpPr txBox="1"/>
            <p:nvPr/>
          </p:nvSpPr>
          <p:spPr>
            <a:xfrm>
              <a:off x="6132" y="1028"/>
              <a:ext cx="1123" cy="1133"/>
            </a:xfrm>
            <a:prstGeom prst="rect">
              <a:avLst/>
            </a:prstGeom>
            <a:noFill/>
          </p:spPr>
          <p:txBody>
            <a:bodyPr wrap="square" rtlCol="0">
              <a:noAutofit/>
            </a:bodyPr>
            <a:lstStyle/>
            <a:p>
              <a:pPr algn="ctr">
                <a:spcBef>
                  <a:spcPts val="1200"/>
                </a:spcBef>
              </a:pPr>
              <a:r>
                <a:rPr lang="en-US" sz="1400" kern="12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7" name="文本框 9"/>
            <p:cNvSpPr txBox="1"/>
            <p:nvPr/>
          </p:nvSpPr>
          <p:spPr>
            <a:xfrm>
              <a:off x="1172" y="3928"/>
              <a:ext cx="1222" cy="1168"/>
            </a:xfrm>
            <a:prstGeom prst="rect">
              <a:avLst/>
            </a:prstGeom>
            <a:noFill/>
          </p:spPr>
          <p:txBody>
            <a:bodyPr wrap="square" rtlCol="0">
              <a:noAutofit/>
            </a:bodyPr>
            <a:lstStyle/>
            <a:p>
              <a:pPr algn="ctr">
                <a:spcBef>
                  <a:spcPts val="1200"/>
                </a:spcBef>
              </a:pPr>
              <a:r>
                <a:rPr lang="en-US" sz="1400" kern="12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8" name="文本框 18"/>
            <p:cNvSpPr txBox="1"/>
            <p:nvPr/>
          </p:nvSpPr>
          <p:spPr>
            <a:xfrm>
              <a:off x="1776" y="3378"/>
              <a:ext cx="1185" cy="1419"/>
            </a:xfrm>
            <a:prstGeom prst="rect">
              <a:avLst/>
            </a:prstGeom>
            <a:noFill/>
          </p:spPr>
          <p:txBody>
            <a:bodyPr wrap="square" rtlCol="0">
              <a:noAutofit/>
            </a:bodyPr>
            <a:lstStyle/>
            <a:p>
              <a:pPr algn="ctr">
                <a:spcBef>
                  <a:spcPts val="1200"/>
                </a:spcBef>
              </a:pPr>
              <a:r>
                <a:rPr lang="en-US" sz="1400" kern="12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9" name="文本框 20"/>
            <p:cNvSpPr txBox="1"/>
            <p:nvPr/>
          </p:nvSpPr>
          <p:spPr>
            <a:xfrm>
              <a:off x="5309" y="4004"/>
              <a:ext cx="1356" cy="1393"/>
            </a:xfrm>
            <a:prstGeom prst="rect">
              <a:avLst/>
            </a:prstGeom>
            <a:noFill/>
          </p:spPr>
          <p:txBody>
            <a:bodyPr wrap="square" rtlCol="0">
              <a:noAutofit/>
            </a:bodyPr>
            <a:lstStyle/>
            <a:p>
              <a:pPr algn="ctr">
                <a:spcBef>
                  <a:spcPts val="1200"/>
                </a:spcBef>
              </a:pPr>
              <a:r>
                <a:rPr lang="en-US" sz="1400" kern="12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0" name="文本框 21"/>
            <p:cNvSpPr txBox="1"/>
            <p:nvPr/>
          </p:nvSpPr>
          <p:spPr>
            <a:xfrm>
              <a:off x="6141" y="3964"/>
              <a:ext cx="921" cy="1132"/>
            </a:xfrm>
            <a:prstGeom prst="rect">
              <a:avLst/>
            </a:prstGeom>
            <a:noFill/>
          </p:spPr>
          <p:txBody>
            <a:bodyPr wrap="square" rtlCol="0">
              <a:noAutofit/>
            </a:bodyPr>
            <a:lstStyle/>
            <a:p>
              <a:pPr algn="ctr">
                <a:spcBef>
                  <a:spcPts val="1200"/>
                </a:spcBef>
              </a:pPr>
              <a:r>
                <a:rPr lang="en-US" sz="1400" kern="12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B</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sp>
        <p:nvSpPr>
          <p:cNvPr id="25611" name="文本框 25610"/>
          <p:cNvSpPr txBox="1"/>
          <p:nvPr/>
        </p:nvSpPr>
        <p:spPr>
          <a:xfrm>
            <a:off x="982488" y="4142165"/>
            <a:ext cx="5128667" cy="824200"/>
          </a:xfrm>
          <a:prstGeom prst="rect">
            <a:avLst/>
          </a:prstGeom>
          <a:noFill/>
        </p:spPr>
        <p:txBody>
          <a:bodyPr wrap="square" rtlCol="0">
            <a:spAutoFit/>
          </a:bodyPr>
          <a:lstStyle/>
          <a:p>
            <a:pPr algn="just">
              <a:lnSpc>
                <a:spcPct val="150000"/>
              </a:lnSpc>
            </a:pPr>
            <a:r>
              <a:rPr lang="en-US"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rPr>
              <a:t>Fig. 3. Dimensions of four models of ball seat: (a) convex + concave curve, (b) cone + concave curve, (c) convex curve + cone, (d) double cone. (The units in the figure not labeled are in mm.)</a:t>
            </a:r>
            <a:endParaRPr lang="zh-CN" alt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612" name="文本框 25611"/>
          <p:cNvSpPr txBox="1"/>
          <p:nvPr/>
        </p:nvSpPr>
        <p:spPr>
          <a:xfrm>
            <a:off x="112420" y="771550"/>
            <a:ext cx="2308468"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Geometric Models</a:t>
            </a:r>
            <a:endParaRPr lang="zh-CN" altLang="en-US" sz="1600" b="1" dirty="0">
              <a:latin typeface="微软雅黑" panose="020B0503020204020204" pitchFamily="34" charset="-122"/>
              <a:ea typeface="微软雅黑" panose="020B0503020204020204" pitchFamily="34" charset="-122"/>
            </a:endParaRPr>
          </a:p>
        </p:txBody>
      </p:sp>
      <p:sp>
        <p:nvSpPr>
          <p:cNvPr id="25613" name="圆角矩形 24"/>
          <p:cNvSpPr/>
          <p:nvPr/>
        </p:nvSpPr>
        <p:spPr>
          <a:xfrm>
            <a:off x="112420" y="771550"/>
            <a:ext cx="2092444" cy="338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3"/>
          <p:cNvSpPr txBox="1"/>
          <p:nvPr/>
        </p:nvSpPr>
        <p:spPr>
          <a:xfrm>
            <a:off x="6609883" y="4876006"/>
            <a:ext cx="275501" cy="274638"/>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defRPr/>
            </a:pPr>
            <a:fld id="{484EEDAB-AC84-4E82-B0B6-CB4598B3C381}" type="slidenum">
              <a:rPr lang="zh-CN" altLang="en-US" sz="1000" smtClean="0"/>
            </a:fld>
            <a:endParaRPr lang="zh-CN" altLang="en-US" sz="1000" dirty="0"/>
          </a:p>
        </p:txBody>
      </p:sp>
    </p:spTree>
  </p:cSld>
  <p:clrMapOvr>
    <a:masterClrMapping/>
  </p:clrMapOvr>
  <p:transition advTm="39274"/>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8300</Words>
  <Application>WPS 演示</Application>
  <PresentationFormat>自定义</PresentationFormat>
  <Paragraphs>321</Paragraphs>
  <Slides>18</Slides>
  <Notes>18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Calibri</vt:lpstr>
      <vt:lpstr>微软雅黑</vt:lpstr>
      <vt:lpstr>Segoe UI</vt:lpstr>
      <vt:lpstr>等线</vt:lpstr>
      <vt:lpstr>Times New Roman</vt:lpstr>
      <vt:lpstr>Calibri</vt:lpstr>
      <vt:lpstr>Arial</vt:lpstr>
      <vt:lpstr>Open Sans</vt:lpstr>
      <vt:lpstr>Segoe Print</vt:lpstr>
      <vt:lpstr>Open Sans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毕业论文</dc:title>
  <dc:creator>Windows 用户</dc:creator>
  <cp:lastModifiedBy>透崭频莱坏</cp:lastModifiedBy>
  <cp:revision>346</cp:revision>
  <dcterms:created xsi:type="dcterms:W3CDTF">2014-09-01T14:19:00Z</dcterms:created>
  <dcterms:modified xsi:type="dcterms:W3CDTF">2024-01-18T09:31:45Z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8</vt:lpwstr>
  </property>
  <property fmtid="{D5CDD505-2E9C-101B-9397-08002B2CF9AE}" pid="3" name="KSOProductBuildVer">
    <vt:lpwstr>2052-12.1.0.16120</vt:lpwstr>
  </property>
  <property fmtid="{D5CDD505-2E9C-101B-9397-08002B2CF9AE}" pid="4" name="ICV">
    <vt:lpwstr>9F4ED64463CD47E09B1A355666BCBFAA_13</vt:lpwstr>
  </property>
</Properties>
</file>