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7" r:id="rId1"/>
  </p:sldMasterIdLst>
  <p:notesMasterIdLst>
    <p:notesMasterId r:id="rId10"/>
  </p:notesMasterIdLst>
  <p:sldIdLst>
    <p:sldId id="292" r:id="rId2"/>
    <p:sldId id="310" r:id="rId3"/>
    <p:sldId id="314" r:id="rId4"/>
    <p:sldId id="315" r:id="rId5"/>
    <p:sldId id="312" r:id="rId6"/>
    <p:sldId id="316" r:id="rId7"/>
    <p:sldId id="317" r:id="rId8"/>
    <p:sldId id="318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 丽" initials="刘" lastIdx="2" clrIdx="0">
    <p:extLst>
      <p:ext uri="{19B8F6BF-5375-455C-9EA6-DF929625EA0E}">
        <p15:presenceInfo xmlns:p15="http://schemas.microsoft.com/office/powerpoint/2012/main" userId="518260e2be153d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96"/>
    <a:srgbClr val="73BCF9"/>
    <a:srgbClr val="D122DA"/>
    <a:srgbClr val="66FF33"/>
    <a:srgbClr val="0575A4"/>
    <a:srgbClr val="1DAADE"/>
    <a:srgbClr val="1CAADE"/>
    <a:srgbClr val="99CCFF"/>
    <a:srgbClr val="1496C9"/>
    <a:srgbClr val="044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 autoAdjust="0"/>
    <p:restoredTop sz="94660" autoAdjust="0"/>
  </p:normalViewPr>
  <p:slideViewPr>
    <p:cSldViewPr snapToGrid="0">
      <p:cViewPr varScale="1">
        <p:scale>
          <a:sx n="109" d="100"/>
          <a:sy n="109" d="100"/>
        </p:scale>
        <p:origin x="666" y="114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173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25EB0-2183-42EE-90E9-3DF970D58928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97F2C-F2E1-471C-B02B-454A928924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67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97F2C-F2E1-471C-B02B-454A9289242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91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97F2C-F2E1-471C-B02B-454A9289242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78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97F2C-F2E1-471C-B02B-454A9289242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026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97F2C-F2E1-471C-B02B-454A9289242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04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8809DA-D6AF-3EAD-F734-E01FEA834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A93E86D-7CEE-B215-D4D4-EF676EFA9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1C6D03-4589-E59B-B6DD-470F7BB9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404F-AC3C-4523-9B20-366FE08C96C5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0C0152-9D21-B61C-607E-AADF5D60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C666B4-828B-B8C0-3673-BF0D90D3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4691-BC8C-41E1-86AB-45CE071DF2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60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5D19CB-D57D-5D0E-8919-C6E42195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BAC36C4-3F9E-8749-793F-A937A84C5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1BB46D-36B9-2F63-93A6-F37EE60B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404F-AC3C-4523-9B20-366FE08C96C5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7D72AF-66A6-6932-85FF-59CF56662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99AB65-829C-55FA-506A-B0737C72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4691-BC8C-41E1-86AB-45CE071DF2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96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51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E07907-D679-EE8F-97E9-22F59E01F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2E705-AABB-57D8-6041-78ACCC82A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B98A72-1731-E3BA-4F11-7FAA65084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404F-AC3C-4523-9B20-366FE08C96C5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25776F-D6BF-D04F-928B-8CC78624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8924ED-B06D-9517-8E89-FE909B37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4691-BC8C-41E1-86AB-45CE071DF2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77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8BC4F-B02F-5F13-E132-6EB64D7D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08530B-9DB1-B017-7207-72410B295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E1FB95-B223-00FE-8930-425A362D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404F-AC3C-4523-9B20-366FE08C96C5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08BABC-AB88-50FF-5187-15BD6FCB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1F54D9-F6F0-45CC-2AFA-06CCF1E5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4691-BC8C-41E1-86AB-45CE071DF2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52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9AF02F-D49B-B91A-DA47-4C373C93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2F2F84-7273-E3E0-1110-C1A3A8F12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9A4A9A-BCD1-E993-60A4-5415197CE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11A76E-204C-D39A-E867-4223B2AC3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404F-AC3C-4523-9B20-366FE08C96C5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BF177F-A166-6277-7CC6-D83879C0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61586C-0BFC-0F7A-985B-982699FB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4691-BC8C-41E1-86AB-45CE071DF2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17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FFD161-BC72-82FB-D544-C46C6A7C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27A391-0157-0226-7CC6-EDE3E6DBB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09663D3-369F-7DA8-DF7C-98A9C722C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DAD5E60-2DE8-2D3D-9D11-AE74FB57A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967775E-C938-2841-DDED-3A7C11BC1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E0C6BA-1BE3-E526-D2C5-9987E9D4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404F-AC3C-4523-9B20-366FE08C96C5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F163F1-4A20-53CC-0A4E-D780A704F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E1D7F7-295E-D2D9-C950-866BD4B0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4691-BC8C-41E1-86AB-45CE071DF2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51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F4C4D8-4AD9-14AD-3C6A-CDBF4CF85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B921C0-7E8A-4737-E52B-C7E689E73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404F-AC3C-4523-9B20-366FE08C96C5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A8EA8DF-731B-0CA5-C63C-219FE407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27C412C-10C0-FFBC-9DF8-9DCEA52A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4691-BC8C-41E1-86AB-45CE071DF2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28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E500E9-4013-D8A4-5EC1-1942FAA8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404F-AC3C-4523-9B20-366FE08C96C5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5C08D3E-3CC7-B353-621B-E84F8306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6B3536-74B0-7C2C-577C-DB1EC0BA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4691-BC8C-41E1-86AB-45CE071DF2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15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93DF0C-C3E5-DFA0-96B2-A5C53CE79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1A0FAE-A6F4-EF41-C843-572B74ED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C9010CD-3BBC-31FE-4BF9-C0D8D5D89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14FD2B-1AC9-6CC8-20CC-0879860D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404F-AC3C-4523-9B20-366FE08C96C5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452D9E-69E2-81EE-0BAD-F16CA6DC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B45861-AB23-547D-DD40-C97B070B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4691-BC8C-41E1-86AB-45CE071DF2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67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EB272B-0640-FF8D-AC6C-6FCCE147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1E52A97-826B-B6D3-C605-EA4F4717D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37FEB6-375B-89A5-8AC8-B9C1D2BFB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1BA97D3-6866-B204-AD42-50489B4DB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404F-AC3C-4523-9B20-366FE08C96C5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E362F9-1914-004D-5E38-75781746E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63F444-80A8-42AA-7269-8D086E9A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4691-BC8C-41E1-86AB-45CE071DF2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94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94BF08-5754-1D33-B795-65FAFEBB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68B9E5-FB33-55E4-323C-45577F479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E71C9B-3BBE-E5C0-3B7C-22E9FB2E1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8404F-AC3C-4523-9B20-366FE08C96C5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5984B5-1730-8AE7-3701-66925CEDC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085125-906D-5E07-426E-447ABEFBA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74691-BC8C-41E1-86AB-45CE071DF2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94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jxgd.jxstnu.edu.cn/" TargetMode="Externa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804401-44A8-987B-CDF5-96A7F47570DF}"/>
              </a:ext>
            </a:extLst>
          </p:cNvPr>
          <p:cNvGrpSpPr/>
          <p:nvPr/>
        </p:nvGrpSpPr>
        <p:grpSpPr>
          <a:xfrm>
            <a:off x="715817" y="1960798"/>
            <a:ext cx="10760363" cy="2229745"/>
            <a:chOff x="2258322" y="3875751"/>
            <a:chExt cx="10966519" cy="2229745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4A84B74-518F-955A-6D4F-E4DD71B21C75}"/>
                </a:ext>
              </a:extLst>
            </p:cNvPr>
            <p:cNvSpPr txBox="1"/>
            <p:nvPr/>
          </p:nvSpPr>
          <p:spPr>
            <a:xfrm>
              <a:off x="2258322" y="3875751"/>
              <a:ext cx="109665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Influence of different substrates on the polarization effect of InGaN-based LEDs</a:t>
              </a:r>
              <a:endParaRPr lang="zh-CN" altLang="en-US" sz="4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4DA109A-BF20-7554-D5C3-5FC37399ABC1}"/>
                </a:ext>
              </a:extLst>
            </p:cNvPr>
            <p:cNvSpPr txBox="1"/>
            <p:nvPr/>
          </p:nvSpPr>
          <p:spPr>
            <a:xfrm>
              <a:off x="3037272" y="5272063"/>
              <a:ext cx="9086681" cy="83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2800" b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Li Liu</a:t>
              </a:r>
              <a:r>
                <a:rPr lang="zh-CN" altLang="en-US" sz="2400" b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，</a:t>
              </a:r>
              <a:r>
                <a:rPr lang="en-US" altLang="zh-CN" sz="240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Qingqing Feng</a:t>
              </a:r>
              <a:r>
                <a:rPr lang="zh-CN" altLang="en-US" sz="240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，</a:t>
              </a:r>
              <a:r>
                <a:rPr lang="en-US" altLang="zh-CN" sz="240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Wenxiao Wu</a:t>
              </a:r>
              <a:r>
                <a:rPr lang="zh-CN" altLang="en-US" sz="240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，</a:t>
              </a:r>
              <a:r>
                <a:rPr lang="en-US" altLang="zh-CN" sz="240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Chao Zeng</a:t>
              </a:r>
              <a:r>
                <a:rPr lang="zh-CN" altLang="en-US" sz="240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，</a:t>
              </a:r>
              <a:r>
                <a:rPr lang="en-US" altLang="zh-CN" sz="240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Zhihua Xiong</a:t>
              </a:r>
              <a:r>
                <a:rPr lang="en-US" altLang="zh-CN" sz="2400" b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*</a:t>
              </a: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D5EB174B-7EF4-0356-ED28-26D42CD897E4}"/>
              </a:ext>
            </a:extLst>
          </p:cNvPr>
          <p:cNvSpPr/>
          <p:nvPr/>
        </p:nvSpPr>
        <p:spPr>
          <a:xfrm>
            <a:off x="1" y="311207"/>
            <a:ext cx="12191999" cy="1169448"/>
          </a:xfrm>
          <a:prstGeom prst="rect">
            <a:avLst/>
          </a:prstGeom>
          <a:gradFill flip="none" rotWithShape="1">
            <a:gsLst>
              <a:gs pos="61000">
                <a:srgbClr val="408BCE"/>
              </a:gs>
              <a:gs pos="100000">
                <a:schemeClr val="bg1"/>
              </a:gs>
              <a:gs pos="33000">
                <a:srgbClr val="377EBE"/>
              </a:gs>
              <a:gs pos="96000">
                <a:schemeClr val="bg1"/>
              </a:gs>
              <a:gs pos="4000">
                <a:schemeClr val="bg1"/>
              </a:gs>
              <a:gs pos="0">
                <a:schemeClr val="bg1"/>
              </a:gs>
              <a:gs pos="83000">
                <a:srgbClr val="1496C9"/>
              </a:gs>
              <a:gs pos="17000">
                <a:srgbClr val="1496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5EB1573-A4CA-5002-F61F-F9E513CB087E}"/>
              </a:ext>
            </a:extLst>
          </p:cNvPr>
          <p:cNvSpPr txBox="1"/>
          <p:nvPr/>
        </p:nvSpPr>
        <p:spPr>
          <a:xfrm>
            <a:off x="1382682" y="392722"/>
            <a:ext cx="91107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The 3rd International Conference on Applied Mathematics, </a:t>
            </a:r>
          </a:p>
          <a:p>
            <a:pPr algn="ctr"/>
            <a:r>
              <a:rPr lang="en-US" altLang="zh-CN" sz="28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Modeling and Computer Simulation (</a:t>
            </a:r>
            <a:r>
              <a:rPr lang="en-US" altLang="zh-CN" sz="32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AMMCS</a:t>
            </a:r>
            <a:r>
              <a:rPr lang="en-US" altLang="zh-CN" sz="28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2023)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37220EF-55B8-8E06-5EB3-9BA78D713935}"/>
              </a:ext>
            </a:extLst>
          </p:cNvPr>
          <p:cNvSpPr txBox="1"/>
          <p:nvPr/>
        </p:nvSpPr>
        <p:spPr>
          <a:xfrm>
            <a:off x="2131748" y="4446528"/>
            <a:ext cx="7928499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Key Laboratory for Optoelectronics and Communication of Jiangxi Province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C733461-E013-66F3-E194-AF45FEDD80F4}"/>
              </a:ext>
            </a:extLst>
          </p:cNvPr>
          <p:cNvGrpSpPr/>
          <p:nvPr/>
        </p:nvGrpSpPr>
        <p:grpSpPr>
          <a:xfrm>
            <a:off x="4164330" y="5618942"/>
            <a:ext cx="3863340" cy="915670"/>
            <a:chOff x="4201117" y="4639159"/>
            <a:chExt cx="3863340" cy="915670"/>
          </a:xfrm>
        </p:grpSpPr>
        <p:pic>
          <p:nvPicPr>
            <p:cNvPr id="21" name="Picture 2" descr="https://gss2.bdstatic.com/9fo3dSag_xI4khGkpoWK1HF6hhy/baike/c0%3Dbaike92%2C5%2C5%2C92%2C30/sign=1062fb0cdbf9d72a0369184fb5434351/fc1f4134970a304e2f313fc9d3c8a786c9175cf5.jpg">
              <a:extLst>
                <a:ext uri="{FF2B5EF4-FFF2-40B4-BE49-F238E27FC236}">
                  <a16:creationId xmlns:a16="http://schemas.microsoft.com/office/drawing/2014/main" id="{81E1E464-0615-8B56-2806-28AF521C7D9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6877" y="4639159"/>
              <a:ext cx="957580" cy="915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图片 -2147482624">
              <a:extLst>
                <a:ext uri="{FF2B5EF4-FFF2-40B4-BE49-F238E27FC236}">
                  <a16:creationId xmlns:a16="http://schemas.microsoft.com/office/drawing/2014/main" id="{CF46D59C-6D81-ECDE-2508-01DF21DB5DAD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4201117" y="4839661"/>
              <a:ext cx="2905760" cy="560070"/>
            </a:xfrm>
            <a:prstGeom prst="rect">
              <a:avLst/>
            </a:prstGeom>
            <a:noFill/>
            <a:ln w="9525">
              <a:noFill/>
            </a:ln>
            <a:effectLst/>
          </p:spPr>
        </p:pic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AA1D170E-8375-8D14-DCBA-CFA5ACC0A804}"/>
              </a:ext>
            </a:extLst>
          </p:cNvPr>
          <p:cNvSpPr txBox="1"/>
          <p:nvPr/>
        </p:nvSpPr>
        <p:spPr>
          <a:xfrm>
            <a:off x="4485175" y="5136751"/>
            <a:ext cx="2905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https://jxgd.jxstnu.edu.cn</a:t>
            </a:r>
            <a:endParaRPr lang="en-US" altLang="zh-CN" b="1"/>
          </a:p>
          <a:p>
            <a:pPr algn="ctr"/>
            <a:endParaRPr lang="zh-CN" altLang="en-US" b="1"/>
          </a:p>
        </p:txBody>
      </p:sp>
    </p:spTree>
    <p:extLst>
      <p:ext uri="{BB962C8B-B14F-4D97-AF65-F5344CB8AC3E}">
        <p14:creationId xmlns:p14="http://schemas.microsoft.com/office/powerpoint/2010/main" val="143620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E5D43C-BCC5-C573-1DC3-A3F11D4E4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104" y="1432907"/>
            <a:ext cx="1653793" cy="155702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396063C-049E-33DF-7CDA-38E157343B40}"/>
              </a:ext>
            </a:extLst>
          </p:cNvPr>
          <p:cNvSpPr txBox="1"/>
          <p:nvPr/>
        </p:nvSpPr>
        <p:spPr>
          <a:xfrm>
            <a:off x="3766581" y="952966"/>
            <a:ext cx="4658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InGaN-based LEDs ( </a:t>
            </a:r>
            <a:r>
              <a:rPr lang="en-US" altLang="zh-CN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zh-CN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D3894C9-15CB-D66E-CD36-0B3437AA93BE}"/>
              </a:ext>
            </a:extLst>
          </p:cNvPr>
          <p:cNvSpPr txBox="1"/>
          <p:nvPr/>
        </p:nvSpPr>
        <p:spPr>
          <a:xfrm>
            <a:off x="316286" y="283465"/>
            <a:ext cx="4012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 background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A57499A-5969-D963-D8C5-9B1F08B201C7}"/>
              </a:ext>
            </a:extLst>
          </p:cNvPr>
          <p:cNvSpPr/>
          <p:nvPr/>
        </p:nvSpPr>
        <p:spPr>
          <a:xfrm>
            <a:off x="906021" y="3640737"/>
            <a:ext cx="3646114" cy="1704569"/>
          </a:xfrm>
          <a:prstGeom prst="rect">
            <a:avLst/>
          </a:prstGeom>
          <a:noFill/>
          <a:ln w="12700">
            <a:solidFill>
              <a:srgbClr val="00679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EQE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(external quantum efficiency) </a:t>
            </a:r>
          </a:p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80%</a:t>
            </a:r>
          </a:p>
          <a:p>
            <a:pPr algn="ctr">
              <a:lnSpc>
                <a:spcPct val="150000"/>
              </a:lnSpc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40%</a:t>
            </a:r>
            <a:endParaRPr lang="en-US" altLang="zh-CN" baseline="30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   2.5%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20F16CE7-7D72-7E62-F55C-AAA725D4F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1549571"/>
            <a:ext cx="2047875" cy="1350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23E06B1-1D69-1859-DF0D-A3B7F5E50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3782" y="1355706"/>
            <a:ext cx="1929380" cy="1459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040AD576-91AC-22A2-7EC1-763FA2AEBCE9}"/>
              </a:ext>
            </a:extLst>
          </p:cNvPr>
          <p:cNvSpPr txBox="1"/>
          <p:nvPr/>
        </p:nvSpPr>
        <p:spPr>
          <a:xfrm>
            <a:off x="1948568" y="2914126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D122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AR/VR</a:t>
            </a:r>
            <a:endParaRPr lang="zh-CN" altLang="en-US" sz="2000" b="1">
              <a:solidFill>
                <a:srgbClr val="D122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6944459-73CD-DD04-B4AE-BAFF4CD90552}"/>
              </a:ext>
            </a:extLst>
          </p:cNvPr>
          <p:cNvSpPr txBox="1"/>
          <p:nvPr/>
        </p:nvSpPr>
        <p:spPr>
          <a:xfrm>
            <a:off x="4549089" y="2918409"/>
            <a:ext cx="3208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0" u="none" strike="noStrike">
                <a:solidFill>
                  <a:srgbClr val="D122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MAC Large Screen Display</a:t>
            </a:r>
            <a:endParaRPr lang="zh-CN" altLang="en-US" sz="2000">
              <a:solidFill>
                <a:srgbClr val="D122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F817FFF-9F9C-2AE9-3102-A0523059E0FB}"/>
              </a:ext>
            </a:extLst>
          </p:cNvPr>
          <p:cNvSpPr txBox="1"/>
          <p:nvPr/>
        </p:nvSpPr>
        <p:spPr>
          <a:xfrm>
            <a:off x="8862845" y="2914590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0" u="none" strike="noStrike">
                <a:solidFill>
                  <a:srgbClr val="D122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Garmin HUD</a:t>
            </a:r>
            <a:endParaRPr lang="zh-CN" altLang="en-US" sz="2000">
              <a:solidFill>
                <a:srgbClr val="D122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DB4A26D0-5239-8001-BE3B-FBBCAA96CBB5}"/>
              </a:ext>
            </a:extLst>
          </p:cNvPr>
          <p:cNvSpPr txBox="1"/>
          <p:nvPr/>
        </p:nvSpPr>
        <p:spPr>
          <a:xfrm>
            <a:off x="6086276" y="3623153"/>
            <a:ext cx="5199703" cy="1704569"/>
          </a:xfrm>
          <a:prstGeom prst="rect">
            <a:avLst/>
          </a:prstGeom>
          <a:noFill/>
          <a:ln w="12700">
            <a:solidFill>
              <a:srgbClr val="006796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The EQE of InGaN-based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yellow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LEDs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Substrate</a:t>
            </a:r>
          </a:p>
          <a:p>
            <a:pPr algn="ctr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13.4%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semi-polar GaN</a:t>
            </a:r>
          </a:p>
          <a:p>
            <a:pPr algn="ctr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18.9%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c-faced sapphire</a:t>
            </a:r>
          </a:p>
          <a:p>
            <a:pPr algn="ctr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33.7% 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8094E937-33E0-EB34-6C41-10BC55092D83}"/>
              </a:ext>
            </a:extLst>
          </p:cNvPr>
          <p:cNvSpPr/>
          <p:nvPr/>
        </p:nvSpPr>
        <p:spPr>
          <a:xfrm>
            <a:off x="6334412" y="5843931"/>
            <a:ext cx="4703430" cy="491403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Quantum confinement Stark effect (QCSE)</a:t>
            </a:r>
          </a:p>
          <a:p>
            <a:pPr algn="ctr">
              <a:lnSpc>
                <a:spcPct val="150000"/>
              </a:lnSpc>
            </a:pPr>
            <a:r>
              <a:rPr lang="en-US" altLang="zh-CN" b="0" i="0">
                <a:solidFill>
                  <a:srgbClr val="2A2B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induced by </a:t>
            </a:r>
            <a:r>
              <a:rPr lang="en-US" altLang="zh-CN" sz="2400" b="1" i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lattice mismatch</a:t>
            </a:r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A9B050D7-A4DB-AB74-58A2-3C3D1FD8BE03}"/>
              </a:ext>
            </a:extLst>
          </p:cNvPr>
          <p:cNvCxnSpPr>
            <a:cxnSpLocks/>
          </p:cNvCxnSpPr>
          <p:nvPr/>
        </p:nvCxnSpPr>
        <p:spPr>
          <a:xfrm flipH="1">
            <a:off x="1724073" y="5308429"/>
            <a:ext cx="304467" cy="255105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B000EBCF-B4C7-96B8-5B08-29F4EBB2478A}"/>
              </a:ext>
            </a:extLst>
          </p:cNvPr>
          <p:cNvSpPr/>
          <p:nvPr/>
        </p:nvSpPr>
        <p:spPr>
          <a:xfrm>
            <a:off x="1993086" y="4916907"/>
            <a:ext cx="1647825" cy="400105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DF1ACEB3-3F2E-4736-4FEB-88AEF5415FEA}"/>
              </a:ext>
            </a:extLst>
          </p:cNvPr>
          <p:cNvSpPr txBox="1"/>
          <p:nvPr/>
        </p:nvSpPr>
        <p:spPr>
          <a:xfrm>
            <a:off x="459133" y="5632363"/>
            <a:ext cx="4809971" cy="873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challenge:</a:t>
            </a: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efficiency of long wavelength LED decreases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BE58D690-CB03-0F15-0DAB-8872BA91DCD9}"/>
              </a:ext>
            </a:extLst>
          </p:cNvPr>
          <p:cNvSpPr/>
          <p:nvPr/>
        </p:nvSpPr>
        <p:spPr>
          <a:xfrm>
            <a:off x="8037476" y="4908324"/>
            <a:ext cx="1297302" cy="400105"/>
          </a:xfrm>
          <a:prstGeom prst="roundRect">
            <a:avLst/>
          </a:prstGeom>
          <a:solidFill>
            <a:schemeClr val="accent4">
              <a:lumMod val="75000"/>
              <a:alpha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1B5253F5-9436-3833-451F-4177127F68B8}"/>
              </a:ext>
            </a:extLst>
          </p:cNvPr>
          <p:cNvCxnSpPr>
            <a:cxnSpLocks/>
          </p:cNvCxnSpPr>
          <p:nvPr/>
        </p:nvCxnSpPr>
        <p:spPr>
          <a:xfrm flipH="1">
            <a:off x="7778565" y="5308428"/>
            <a:ext cx="304467" cy="255105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59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6053A40A-8623-CEA4-1978-15941C70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5" y="1476375"/>
            <a:ext cx="2814060" cy="3641309"/>
          </a:xfrm>
          <a:prstGeom prst="rect">
            <a:avLst/>
          </a:prstGeom>
          <a:noFill/>
          <a:effectLst>
            <a:softEdge rad="31750"/>
          </a:effectLst>
          <a:scene3d>
            <a:camera prst="perspectiveRight"/>
            <a:lightRig rig="chilly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文本框 74">
            <a:extLst>
              <a:ext uri="{FF2B5EF4-FFF2-40B4-BE49-F238E27FC236}">
                <a16:creationId xmlns:a16="http://schemas.microsoft.com/office/drawing/2014/main" id="{DB7B67A8-8316-20BA-8D6E-D42CA5EBA1FC}"/>
              </a:ext>
            </a:extLst>
          </p:cNvPr>
          <p:cNvSpPr txBox="1"/>
          <p:nvPr/>
        </p:nvSpPr>
        <p:spPr>
          <a:xfrm>
            <a:off x="392108" y="5438528"/>
            <a:ext cx="3371949" cy="852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“The interface is the device”</a:t>
            </a:r>
          </a:p>
          <a:p>
            <a:pPr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---- Prof. Herbert Kroemer</a:t>
            </a: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5EE00934-90AE-6CD7-0588-058B9B757F0B}"/>
              </a:ext>
            </a:extLst>
          </p:cNvPr>
          <p:cNvGrpSpPr/>
          <p:nvPr/>
        </p:nvGrpSpPr>
        <p:grpSpPr>
          <a:xfrm>
            <a:off x="3871912" y="698083"/>
            <a:ext cx="7896226" cy="2764944"/>
            <a:chOff x="3881437" y="1307683"/>
            <a:chExt cx="7896226" cy="2764944"/>
          </a:xfrm>
        </p:grpSpPr>
        <p:pic>
          <p:nvPicPr>
            <p:cNvPr id="76" name="图片 75">
              <a:extLst>
                <a:ext uri="{FF2B5EF4-FFF2-40B4-BE49-F238E27FC236}">
                  <a16:creationId xmlns:a16="http://schemas.microsoft.com/office/drawing/2014/main" id="{A428FFDE-868E-A6A1-C03C-93BE52887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" t="10510" r="1948" b="7482"/>
            <a:stretch/>
          </p:blipFill>
          <p:spPr>
            <a:xfrm>
              <a:off x="3881437" y="1462777"/>
              <a:ext cx="7896226" cy="2609850"/>
            </a:xfrm>
            <a:prstGeom prst="rect">
              <a:avLst/>
            </a:prstGeom>
          </p:spPr>
        </p:pic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C61B6300-8408-B1E2-4A98-DF9CF429332F}"/>
                </a:ext>
              </a:extLst>
            </p:cNvPr>
            <p:cNvSpPr txBox="1"/>
            <p:nvPr/>
          </p:nvSpPr>
          <p:spPr>
            <a:xfrm>
              <a:off x="6970597" y="1307683"/>
              <a:ext cx="1717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000">
                  <a:solidFill>
                    <a:srgbClr val="D122D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LEDs diagram</a:t>
              </a:r>
            </a:p>
          </p:txBody>
        </p:sp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id="{076E4CEF-2A39-4F2C-361B-AA907C143B4F}"/>
              </a:ext>
            </a:extLst>
          </p:cNvPr>
          <p:cNvSpPr txBox="1"/>
          <p:nvPr/>
        </p:nvSpPr>
        <p:spPr>
          <a:xfrm>
            <a:off x="316286" y="283465"/>
            <a:ext cx="3676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Theory background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E45D5181-64D8-F283-3592-99AC6DE00665}"/>
              </a:ext>
            </a:extLst>
          </p:cNvPr>
          <p:cNvSpPr/>
          <p:nvPr/>
        </p:nvSpPr>
        <p:spPr>
          <a:xfrm>
            <a:off x="3667126" y="4037793"/>
            <a:ext cx="3018846" cy="78185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00679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Lattice mismatch</a:t>
            </a:r>
          </a:p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substrate and GaN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801A3E6B-E8A9-3CFE-0625-3D1F310B3650}"/>
              </a:ext>
            </a:extLst>
          </p:cNvPr>
          <p:cNvCxnSpPr>
            <a:cxnSpLocks/>
            <a:stCxn id="81" idx="3"/>
            <a:endCxn id="86" idx="1"/>
          </p:cNvCxnSpPr>
          <p:nvPr/>
        </p:nvCxnSpPr>
        <p:spPr>
          <a:xfrm>
            <a:off x="6685972" y="4428722"/>
            <a:ext cx="275099" cy="0"/>
          </a:xfrm>
          <a:prstGeom prst="straightConnector1">
            <a:avLst/>
          </a:prstGeom>
          <a:ln w="12700">
            <a:solidFill>
              <a:srgbClr val="0067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>
            <a:extLst>
              <a:ext uri="{FF2B5EF4-FFF2-40B4-BE49-F238E27FC236}">
                <a16:creationId xmlns:a16="http://schemas.microsoft.com/office/drawing/2014/main" id="{59F09CD7-8D00-CCF7-4DA3-D1A9FB9E4E97}"/>
              </a:ext>
            </a:extLst>
          </p:cNvPr>
          <p:cNvSpPr/>
          <p:nvPr/>
        </p:nvSpPr>
        <p:spPr>
          <a:xfrm>
            <a:off x="6961065" y="5359920"/>
            <a:ext cx="4807067" cy="78185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compression strain of InGaN well layer </a:t>
            </a:r>
          </a:p>
          <a:p>
            <a:pPr algn="ctr">
              <a:lnSpc>
                <a:spcPct val="150000"/>
              </a:lnSpc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B9953B72-12BB-00A0-E61B-2CABE8E9FCD0}"/>
              </a:ext>
            </a:extLst>
          </p:cNvPr>
          <p:cNvSpPr/>
          <p:nvPr/>
        </p:nvSpPr>
        <p:spPr>
          <a:xfrm>
            <a:off x="6961071" y="4037794"/>
            <a:ext cx="4807067" cy="78185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00679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strain state 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GaN</a:t>
            </a:r>
          </a:p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Compressive: Sappphire and SiC    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Tensile: Si </a:t>
            </a:r>
          </a:p>
        </p:txBody>
      </p: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4A5C9635-B5EC-57E4-D682-46D212E0BFC6}"/>
              </a:ext>
            </a:extLst>
          </p:cNvPr>
          <p:cNvCxnSpPr>
            <a:cxnSpLocks/>
          </p:cNvCxnSpPr>
          <p:nvPr/>
        </p:nvCxnSpPr>
        <p:spPr>
          <a:xfrm>
            <a:off x="9356797" y="4819650"/>
            <a:ext cx="0" cy="54027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>
            <a:extLst>
              <a:ext uri="{FF2B5EF4-FFF2-40B4-BE49-F238E27FC236}">
                <a16:creationId xmlns:a16="http://schemas.microsoft.com/office/drawing/2014/main" id="{00B307D7-625B-D64D-0D7E-9C84A1B01672}"/>
              </a:ext>
            </a:extLst>
          </p:cNvPr>
          <p:cNvCxnSpPr>
            <a:cxnSpLocks/>
          </p:cNvCxnSpPr>
          <p:nvPr/>
        </p:nvCxnSpPr>
        <p:spPr>
          <a:xfrm flipH="1">
            <a:off x="6685966" y="5752697"/>
            <a:ext cx="275099" cy="0"/>
          </a:xfrm>
          <a:prstGeom prst="straightConnector1">
            <a:avLst/>
          </a:prstGeom>
          <a:ln w="12700">
            <a:solidFill>
              <a:srgbClr val="0067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矩形 100">
            <a:extLst>
              <a:ext uri="{FF2B5EF4-FFF2-40B4-BE49-F238E27FC236}">
                <a16:creationId xmlns:a16="http://schemas.microsoft.com/office/drawing/2014/main" id="{E7FE9C03-B07D-E566-B5D9-24B74206B5EC}"/>
              </a:ext>
            </a:extLst>
          </p:cNvPr>
          <p:cNvSpPr/>
          <p:nvPr/>
        </p:nvSpPr>
        <p:spPr>
          <a:xfrm>
            <a:off x="3667038" y="5359920"/>
            <a:ext cx="3018846" cy="78185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00679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b="0" i="0">
                <a:solidFill>
                  <a:srgbClr val="2A2B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field induced QCSE </a:t>
            </a:r>
            <a:r>
              <a:rPr lang="en-US" altLang="zh-CN" b="1" i="0">
                <a:solidFill>
                  <a:srgbClr val="2A2B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</a:p>
        </p:txBody>
      </p:sp>
    </p:spTree>
    <p:extLst>
      <p:ext uri="{BB962C8B-B14F-4D97-AF65-F5344CB8AC3E}">
        <p14:creationId xmlns:p14="http://schemas.microsoft.com/office/powerpoint/2010/main" val="212767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3B197B-4ABD-320A-FD2A-70E1503DF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6" y="2115250"/>
            <a:ext cx="5369136" cy="349575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D82B538-AD71-EB9B-887B-595FAA1D3D83}"/>
              </a:ext>
            </a:extLst>
          </p:cNvPr>
          <p:cNvSpPr txBox="1"/>
          <p:nvPr/>
        </p:nvSpPr>
        <p:spPr>
          <a:xfrm>
            <a:off x="316286" y="283465"/>
            <a:ext cx="4223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process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A9C15E5-999A-1793-0F95-BDF2CE23AA05}"/>
              </a:ext>
            </a:extLst>
          </p:cNvPr>
          <p:cNvGrpSpPr/>
          <p:nvPr/>
        </p:nvGrpSpPr>
        <p:grpSpPr>
          <a:xfrm>
            <a:off x="402012" y="1081620"/>
            <a:ext cx="11387977" cy="584775"/>
            <a:chOff x="402012" y="1257109"/>
            <a:chExt cx="11387977" cy="58477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21B4321-11D5-9743-8D7B-F399C40797A0}"/>
                </a:ext>
              </a:extLst>
            </p:cNvPr>
            <p:cNvSpPr/>
            <p:nvPr/>
          </p:nvSpPr>
          <p:spPr>
            <a:xfrm>
              <a:off x="402012" y="1459010"/>
              <a:ext cx="5874964" cy="18097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5D2B380B-D8E6-33A9-8279-4A6987E6ABF3}"/>
                </a:ext>
              </a:extLst>
            </p:cNvPr>
            <p:cNvSpPr/>
            <p:nvPr/>
          </p:nvSpPr>
          <p:spPr>
            <a:xfrm>
              <a:off x="1519161" y="1257109"/>
              <a:ext cx="3540634" cy="5847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Calculate model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484410A-FC75-71ED-39F9-15577D4ADB08}"/>
                </a:ext>
              </a:extLst>
            </p:cNvPr>
            <p:cNvSpPr/>
            <p:nvPr/>
          </p:nvSpPr>
          <p:spPr>
            <a:xfrm>
              <a:off x="6276977" y="1459010"/>
              <a:ext cx="5513012" cy="18097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57D4F54B-40EF-AFD2-A9E0-A17BD08A222C}"/>
                </a:ext>
              </a:extLst>
            </p:cNvPr>
            <p:cNvSpPr/>
            <p:nvPr/>
          </p:nvSpPr>
          <p:spPr>
            <a:xfrm>
              <a:off x="7138911" y="1257109"/>
              <a:ext cx="3540634" cy="5847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Calculate method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321FB602-FDEE-C215-7326-BBD6B929A5F1}"/>
              </a:ext>
            </a:extLst>
          </p:cNvPr>
          <p:cNvSpPr txBox="1"/>
          <p:nvPr/>
        </p:nvSpPr>
        <p:spPr>
          <a:xfrm>
            <a:off x="7138911" y="1912708"/>
            <a:ext cx="3540634" cy="728148"/>
          </a:xfrm>
          <a:prstGeom prst="rect">
            <a:avLst/>
          </a:prstGeom>
          <a:solidFill>
            <a:srgbClr val="73BCF9"/>
          </a:solidFill>
          <a:ln>
            <a:solidFill>
              <a:srgbClr val="73BCF9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 functional theory (DFT) </a:t>
            </a:r>
          </a:p>
          <a:p>
            <a:pPr algn="ctr">
              <a:lnSpc>
                <a:spcPct val="120000"/>
              </a:lnSpc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Ab into calculation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3247AADA-AF50-FC0A-561D-AB350AC0B6B5}"/>
              </a:ext>
            </a:extLst>
          </p:cNvPr>
          <p:cNvGrpSpPr/>
          <p:nvPr/>
        </p:nvGrpSpPr>
        <p:grpSpPr>
          <a:xfrm>
            <a:off x="5804628" y="2918229"/>
            <a:ext cx="6280691" cy="2285712"/>
            <a:chOff x="5804628" y="2474884"/>
            <a:chExt cx="6280691" cy="22857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F82AED57-B9A6-0861-0789-13435E3EE83A}"/>
                    </a:ext>
                  </a:extLst>
                </p:cNvPr>
                <p:cNvSpPr txBox="1"/>
                <p:nvPr/>
              </p:nvSpPr>
              <p:spPr>
                <a:xfrm>
                  <a:off x="5804628" y="2474884"/>
                  <a:ext cx="598536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  <m:r>
                          <a:rPr lang="zh-CN" alt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  <m:r>
                          <a:rPr lang="zh-CN" altLang="en-US" sz="2400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  <m:r>
                          <a:rPr lang="zh-CN" altLang="en-US" sz="24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  <m:r>
                          <a:rPr lang="zh-CN" altLang="en-US" sz="2400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𝑥𝑐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oMath>
                    </m:oMathPara>
                  </a14:m>
                  <a:endParaRPr lang="zh-CN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F82AED57-B9A6-0861-0789-13435E3EE8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4628" y="2474884"/>
                  <a:ext cx="5985361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4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CD0A7E3-C319-2010-EF89-07BDE7FE6D6D}"/>
                </a:ext>
              </a:extLst>
            </p:cNvPr>
            <p:cNvSpPr/>
            <p:nvPr/>
          </p:nvSpPr>
          <p:spPr>
            <a:xfrm>
              <a:off x="7307696" y="2538283"/>
              <a:ext cx="764886" cy="39826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C78A8656-8011-65D6-93C0-09EF6AB61D14}"/>
                </a:ext>
              </a:extLst>
            </p:cNvPr>
            <p:cNvCxnSpPr>
              <a:cxnSpLocks/>
            </p:cNvCxnSpPr>
            <p:nvPr/>
          </p:nvCxnSpPr>
          <p:spPr>
            <a:xfrm>
              <a:off x="7691006" y="2936549"/>
              <a:ext cx="0" cy="311838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B8A3A66-4938-39C1-78C7-75F55D3A289C}"/>
                </a:ext>
              </a:extLst>
            </p:cNvPr>
            <p:cNvSpPr txBox="1"/>
            <p:nvPr/>
          </p:nvSpPr>
          <p:spPr>
            <a:xfrm>
              <a:off x="6509760" y="3277321"/>
              <a:ext cx="2360757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i="0">
                  <a:solidFill>
                    <a:srgbClr val="2A2B2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Electron kinetic energy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A3963B4-2950-CE1D-14E1-669D1CFECEFF}"/>
                </a:ext>
              </a:extLst>
            </p:cNvPr>
            <p:cNvSpPr/>
            <p:nvPr/>
          </p:nvSpPr>
          <p:spPr>
            <a:xfrm>
              <a:off x="8376764" y="2538283"/>
              <a:ext cx="1653925" cy="398266"/>
            </a:xfrm>
            <a:prstGeom prst="rect">
              <a:avLst/>
            </a:prstGeom>
            <a:solidFill>
              <a:schemeClr val="accent2">
                <a:lumMod val="75000"/>
                <a:alpha val="2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8A12D747-291F-56AD-CAA6-07B426D89D0A}"/>
                </a:ext>
              </a:extLst>
            </p:cNvPr>
            <p:cNvCxnSpPr>
              <a:cxnSpLocks/>
            </p:cNvCxnSpPr>
            <p:nvPr/>
          </p:nvCxnSpPr>
          <p:spPr>
            <a:xfrm>
              <a:off x="9228861" y="2937775"/>
              <a:ext cx="0" cy="85793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FFF0E5A-66EC-F1F3-3C07-5447F35CAFAD}"/>
                </a:ext>
              </a:extLst>
            </p:cNvPr>
            <p:cNvSpPr txBox="1"/>
            <p:nvPr/>
          </p:nvSpPr>
          <p:spPr>
            <a:xfrm>
              <a:off x="5874329" y="3829469"/>
              <a:ext cx="5203022" cy="369332"/>
            </a:xfrm>
            <a:prstGeom prst="rect">
              <a:avLst/>
            </a:prstGeom>
            <a:noFill/>
            <a:ln w="12700"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i="0">
                  <a:solidFill>
                    <a:srgbClr val="2A2B2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 potential energy of electrons and nuclei (electrons)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A05CF7E-F5B0-5F67-ADEF-0BA0D7267FAC}"/>
                </a:ext>
              </a:extLst>
            </p:cNvPr>
            <p:cNvSpPr/>
            <p:nvPr/>
          </p:nvSpPr>
          <p:spPr>
            <a:xfrm>
              <a:off x="10353343" y="2518743"/>
              <a:ext cx="887312" cy="398266"/>
            </a:xfrm>
            <a:prstGeom prst="rect">
              <a:avLst/>
            </a:prstGeom>
            <a:solidFill>
              <a:srgbClr val="7030A0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144BE9BF-0442-EEFB-3405-F5A382154401}"/>
                </a:ext>
              </a:extLst>
            </p:cNvPr>
            <p:cNvCxnSpPr>
              <a:cxnSpLocks/>
            </p:cNvCxnSpPr>
            <p:nvPr/>
          </p:nvCxnSpPr>
          <p:spPr>
            <a:xfrm>
              <a:off x="11143722" y="2920674"/>
              <a:ext cx="0" cy="1445586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C960FD84-760C-8F08-3C63-F49D60904276}"/>
                </a:ext>
              </a:extLst>
            </p:cNvPr>
            <p:cNvSpPr txBox="1"/>
            <p:nvPr/>
          </p:nvSpPr>
          <p:spPr>
            <a:xfrm>
              <a:off x="7307696" y="4391264"/>
              <a:ext cx="4777623" cy="369332"/>
            </a:xfrm>
            <a:prstGeom prst="rect">
              <a:avLst/>
            </a:prstGeom>
            <a:noFill/>
            <a:ln w="12700">
              <a:solidFill>
                <a:srgbClr val="7030A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0" i="0">
                  <a:solidFill>
                    <a:srgbClr val="12121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 exchange-correlation energy among </a:t>
              </a:r>
              <a:r>
                <a:rPr lang="en-US" altLang="zh-CN" b="0" i="0">
                  <a:solidFill>
                    <a:srgbClr val="2A2B2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electrons</a:t>
              </a:r>
            </a:p>
          </p:txBody>
        </p:sp>
      </p:grpSp>
      <p:sp>
        <p:nvSpPr>
          <p:cNvPr id="75" name="标注: 上箭头 74">
            <a:extLst>
              <a:ext uri="{FF2B5EF4-FFF2-40B4-BE49-F238E27FC236}">
                <a16:creationId xmlns:a16="http://schemas.microsoft.com/office/drawing/2014/main" id="{5CA422AB-05CC-4E08-B90E-BA0D76D63A0C}"/>
              </a:ext>
            </a:extLst>
          </p:cNvPr>
          <p:cNvSpPr/>
          <p:nvPr/>
        </p:nvSpPr>
        <p:spPr>
          <a:xfrm>
            <a:off x="6509760" y="5217046"/>
            <a:ext cx="5203022" cy="1204697"/>
          </a:xfrm>
          <a:prstGeom prst="upArrowCallout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12819C35-16A1-5418-12F6-EC628286F80F}"/>
              </a:ext>
            </a:extLst>
          </p:cNvPr>
          <p:cNvSpPr txBox="1"/>
          <p:nvPr/>
        </p:nvSpPr>
        <p:spPr>
          <a:xfrm>
            <a:off x="1645661" y="5776380"/>
            <a:ext cx="3387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GaN/In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N/GaN supercell</a:t>
            </a:r>
            <a:endParaRPr lang="zh-CN" altLang="en-US" sz="2000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CD13BBED-396D-BD7B-E123-0BBFF3AB9B93}"/>
              </a:ext>
            </a:extLst>
          </p:cNvPr>
          <p:cNvSpPr txBox="1"/>
          <p:nvPr/>
        </p:nvSpPr>
        <p:spPr>
          <a:xfrm>
            <a:off x="6806333" y="5574183"/>
            <a:ext cx="4609876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i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Generalized Gradient Approximation (GGA)</a:t>
            </a:r>
          </a:p>
          <a:p>
            <a:pPr algn="ctr">
              <a:lnSpc>
                <a:spcPct val="150000"/>
              </a:lnSpc>
            </a:pPr>
            <a:r>
              <a:rPr lang="en-US" altLang="zh-CN" b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Perdew-Berke-Ernzerhof (PBE)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CC56C71-A635-BA72-1044-D17979383646}"/>
              </a:ext>
            </a:extLst>
          </p:cNvPr>
          <p:cNvSpPr txBox="1"/>
          <p:nvPr/>
        </p:nvSpPr>
        <p:spPr>
          <a:xfrm>
            <a:off x="1439741" y="2456190"/>
            <a:ext cx="61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EBD3489-2B0F-30F2-9079-4B216318A5C7}"/>
              </a:ext>
            </a:extLst>
          </p:cNvPr>
          <p:cNvSpPr txBox="1"/>
          <p:nvPr/>
        </p:nvSpPr>
        <p:spPr>
          <a:xfrm>
            <a:off x="4724497" y="2342174"/>
            <a:ext cx="61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6C108F7-80E0-4189-DD76-6E2A8A938F95}"/>
              </a:ext>
            </a:extLst>
          </p:cNvPr>
          <p:cNvSpPr txBox="1"/>
          <p:nvPr/>
        </p:nvSpPr>
        <p:spPr>
          <a:xfrm>
            <a:off x="2976501" y="2572611"/>
            <a:ext cx="828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InGaN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31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F8825-48D7-40F0-3E5F-7393586E16EF}"/>
              </a:ext>
            </a:extLst>
          </p:cNvPr>
          <p:cNvSpPr txBox="1"/>
          <p:nvPr/>
        </p:nvSpPr>
        <p:spPr>
          <a:xfrm>
            <a:off x="316286" y="283465"/>
            <a:ext cx="3311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result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66A06C6-917A-3602-1FEB-23B4186A9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39" y="1895021"/>
            <a:ext cx="4171699" cy="359549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EA950D9-4B1C-F465-D279-EC50CA5A0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6" r="58763" b="25926"/>
          <a:stretch/>
        </p:blipFill>
        <p:spPr>
          <a:xfrm>
            <a:off x="1191917" y="1249423"/>
            <a:ext cx="3608683" cy="46664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F4618CA-2B96-7DA0-81B5-458B82BFB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36" y="1310967"/>
            <a:ext cx="5051448" cy="4029441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456DB65D-75A3-5F90-53B3-56158700550E}"/>
              </a:ext>
            </a:extLst>
          </p:cNvPr>
          <p:cNvSpPr txBox="1"/>
          <p:nvPr/>
        </p:nvSpPr>
        <p:spPr>
          <a:xfrm>
            <a:off x="7248847" y="5642194"/>
            <a:ext cx="3603380" cy="728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GB" altLang="zh-CN" sz="18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 decomposed charge density</a:t>
            </a:r>
          </a:p>
          <a:p>
            <a:pPr>
              <a:lnSpc>
                <a:spcPct val="120000"/>
              </a:lnSpc>
            </a:pPr>
            <a:r>
              <a:rPr lang="en-GB" altLang="zh-CN" sz="18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belonging to CBM/VBM at Γ point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2A9CF50-C6A2-EB83-8687-2914D2A9042C}"/>
              </a:ext>
            </a:extLst>
          </p:cNvPr>
          <p:cNvSpPr txBox="1"/>
          <p:nvPr/>
        </p:nvSpPr>
        <p:spPr>
          <a:xfrm>
            <a:off x="1049360" y="5642194"/>
            <a:ext cx="3893795" cy="72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VBO reduction facilitates hole injection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into InGaN/GaN QWs</a:t>
            </a:r>
          </a:p>
        </p:txBody>
      </p:sp>
    </p:spTree>
    <p:extLst>
      <p:ext uri="{BB962C8B-B14F-4D97-AF65-F5344CB8AC3E}">
        <p14:creationId xmlns:p14="http://schemas.microsoft.com/office/powerpoint/2010/main" val="298952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44F9AE5-0342-F11F-51E3-8CBFEDE1F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" y="2655725"/>
            <a:ext cx="6395048" cy="350297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5413785-6ACB-9C39-09C7-9C1027358D65}"/>
              </a:ext>
            </a:extLst>
          </p:cNvPr>
          <p:cNvSpPr txBox="1"/>
          <p:nvPr/>
        </p:nvSpPr>
        <p:spPr>
          <a:xfrm>
            <a:off x="316286" y="283465"/>
            <a:ext cx="3311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result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2B870E0-65E4-BBEF-9E6E-D0A04159395A}"/>
              </a:ext>
            </a:extLst>
          </p:cNvPr>
          <p:cNvSpPr txBox="1"/>
          <p:nvPr/>
        </p:nvSpPr>
        <p:spPr>
          <a:xfrm>
            <a:off x="833071" y="999281"/>
            <a:ext cx="9409967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i="0">
                <a:solidFill>
                  <a:srgbClr val="2A2B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internal piezoelectric field of InGaN layer decreases with decreasing compressive strain.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rgbClr val="2A2B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zh-CN" b="0" i="0">
                <a:solidFill>
                  <a:srgbClr val="2A2B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piezoelectric polarization results in the separation of positive and negative charge centers.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30E89B9-B427-DB81-2880-7A8A6552D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029" y="2452588"/>
            <a:ext cx="4351952" cy="370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1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E2B229-448C-0270-CB40-833C00D87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0" y="1503486"/>
            <a:ext cx="7296341" cy="430223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F173BCA-AD24-B63F-EB16-43114F9F8A8D}"/>
              </a:ext>
            </a:extLst>
          </p:cNvPr>
          <p:cNvSpPr txBox="1"/>
          <p:nvPr/>
        </p:nvSpPr>
        <p:spPr>
          <a:xfrm>
            <a:off x="316286" y="283465"/>
            <a:ext cx="3311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result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A03E6A-392D-4846-4826-00FE471C6822}"/>
              </a:ext>
            </a:extLst>
          </p:cNvPr>
          <p:cNvSpPr txBox="1"/>
          <p:nvPr/>
        </p:nvSpPr>
        <p:spPr>
          <a:xfrm>
            <a:off x="8085604" y="2220370"/>
            <a:ext cx="3924689" cy="2674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>
                <a:solidFill>
                  <a:srgbClr val="2A2B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b="1" i="0">
                <a:solidFill>
                  <a:srgbClr val="00679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compressive</a:t>
            </a:r>
            <a:r>
              <a:rPr lang="en-US" altLang="zh-CN" b="0" i="0">
                <a:solidFill>
                  <a:srgbClr val="2A2B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strain of InGaN layer </a:t>
            </a:r>
            <a:r>
              <a:rPr lang="en-US" altLang="zh-CN" b="1" i="0">
                <a:solidFill>
                  <a:srgbClr val="00679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  <a:r>
              <a:rPr lang="en-US" altLang="zh-CN" b="0" i="0">
                <a:solidFill>
                  <a:srgbClr val="2A2B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altLang="zh-CN" b="0" i="0">
              <a:solidFill>
                <a:srgbClr val="2A2B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0" i="0">
                <a:solidFill>
                  <a:srgbClr val="2A2B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piezoelectric polarization </a:t>
            </a:r>
            <a:r>
              <a:rPr lang="en-US" altLang="zh-CN" b="1" i="0">
                <a:solidFill>
                  <a:srgbClr val="2A2B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rgbClr val="2A2B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b="0" i="0">
                <a:solidFill>
                  <a:srgbClr val="2A2B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polarized bound charge </a:t>
            </a:r>
            <a:r>
              <a:rPr lang="en-US" altLang="zh-CN" b="1" i="0">
                <a:solidFill>
                  <a:srgbClr val="2A2B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i="0">
                <a:solidFill>
                  <a:srgbClr val="2A2B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recombination of electrons and holes in QWs is </a:t>
            </a:r>
            <a:r>
              <a:rPr lang="en-US" altLang="zh-CN" b="1" i="0">
                <a:solidFill>
                  <a:srgbClr val="2A2B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enhanced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2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25161B-E544-DAA8-8603-050B943270C1}"/>
              </a:ext>
            </a:extLst>
          </p:cNvPr>
          <p:cNvSpPr/>
          <p:nvPr/>
        </p:nvSpPr>
        <p:spPr>
          <a:xfrm>
            <a:off x="1" y="311207"/>
            <a:ext cx="12191999" cy="1169448"/>
          </a:xfrm>
          <a:prstGeom prst="rect">
            <a:avLst/>
          </a:prstGeom>
          <a:gradFill flip="none" rotWithShape="1">
            <a:gsLst>
              <a:gs pos="61000">
                <a:srgbClr val="408BCE"/>
              </a:gs>
              <a:gs pos="100000">
                <a:schemeClr val="bg1"/>
              </a:gs>
              <a:gs pos="33000">
                <a:srgbClr val="377EBE"/>
              </a:gs>
              <a:gs pos="96000">
                <a:schemeClr val="bg1"/>
              </a:gs>
              <a:gs pos="4000">
                <a:schemeClr val="bg1"/>
              </a:gs>
              <a:gs pos="0">
                <a:schemeClr val="bg1"/>
              </a:gs>
              <a:gs pos="83000">
                <a:srgbClr val="1496C9"/>
              </a:gs>
              <a:gs pos="17000">
                <a:srgbClr val="1496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C0781EC-0AC7-D2BA-026C-25ECB971EB41}"/>
              </a:ext>
            </a:extLst>
          </p:cNvPr>
          <p:cNvSpPr txBox="1"/>
          <p:nvPr/>
        </p:nvSpPr>
        <p:spPr>
          <a:xfrm>
            <a:off x="1382682" y="392722"/>
            <a:ext cx="91107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The 3rd International Conference on Applied Mathematics, </a:t>
            </a:r>
          </a:p>
          <a:p>
            <a:pPr algn="ctr"/>
            <a:r>
              <a:rPr lang="en-US" altLang="zh-CN" sz="28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Modeling and Computer Simulation (</a:t>
            </a:r>
            <a:r>
              <a:rPr lang="en-US" altLang="zh-CN" sz="32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AMMCS</a:t>
            </a:r>
            <a:r>
              <a:rPr lang="en-US" altLang="zh-CN" sz="28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2023)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DC9713E-ABD5-B2C6-1EF3-DE56E6ACD4DC}"/>
              </a:ext>
            </a:extLst>
          </p:cNvPr>
          <p:cNvGrpSpPr/>
          <p:nvPr/>
        </p:nvGrpSpPr>
        <p:grpSpPr>
          <a:xfrm>
            <a:off x="7795554" y="5549608"/>
            <a:ext cx="3863340" cy="915670"/>
            <a:chOff x="4201117" y="4639159"/>
            <a:chExt cx="3863340" cy="915670"/>
          </a:xfrm>
        </p:grpSpPr>
        <p:pic>
          <p:nvPicPr>
            <p:cNvPr id="5" name="Picture 2" descr="https://gss2.bdstatic.com/9fo3dSag_xI4khGkpoWK1HF6hhy/baike/c0%3Dbaike92%2C5%2C5%2C92%2C30/sign=1062fb0cdbf9d72a0369184fb5434351/fc1f4134970a304e2f313fc9d3c8a786c9175cf5.jpg">
              <a:extLst>
                <a:ext uri="{FF2B5EF4-FFF2-40B4-BE49-F238E27FC236}">
                  <a16:creationId xmlns:a16="http://schemas.microsoft.com/office/drawing/2014/main" id="{FD8CAA6C-E4B5-78E2-0EBD-B81FA70B900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6877" y="4639159"/>
              <a:ext cx="957580" cy="915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-2147482624">
              <a:extLst>
                <a:ext uri="{FF2B5EF4-FFF2-40B4-BE49-F238E27FC236}">
                  <a16:creationId xmlns:a16="http://schemas.microsoft.com/office/drawing/2014/main" id="{30915114-5C37-3062-4187-EF9AA9D93C86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4201117" y="4839661"/>
              <a:ext cx="2905760" cy="560070"/>
            </a:xfrm>
            <a:prstGeom prst="rect">
              <a:avLst/>
            </a:prstGeom>
            <a:noFill/>
            <a:ln w="9525">
              <a:noFill/>
            </a:ln>
            <a:effectLst/>
          </p:spPr>
        </p:pic>
      </p:grpSp>
      <p:sp>
        <p:nvSpPr>
          <p:cNvPr id="7" name="标题 6">
            <a:extLst>
              <a:ext uri="{FF2B5EF4-FFF2-40B4-BE49-F238E27FC236}">
                <a16:creationId xmlns:a16="http://schemas.microsoft.com/office/drawing/2014/main" id="{C97F4B18-3255-B7F7-D992-57086349D6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listening!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A4F76D2-4B41-856B-0FC6-501A9278ADAC}"/>
              </a:ext>
            </a:extLst>
          </p:cNvPr>
          <p:cNvSpPr txBox="1"/>
          <p:nvPr/>
        </p:nvSpPr>
        <p:spPr>
          <a:xfrm>
            <a:off x="1267143" y="5602294"/>
            <a:ext cx="46709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Influence of different substrates on the polarization effect of InGaN-based LEDs</a:t>
            </a:r>
            <a:endParaRPr lang="zh-CN" altLang="en-US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B95BBFA-630F-F6DA-DEFD-4EC4C2EAEFB4}"/>
              </a:ext>
            </a:extLst>
          </p:cNvPr>
          <p:cNvSpPr txBox="1"/>
          <p:nvPr/>
        </p:nvSpPr>
        <p:spPr>
          <a:xfrm>
            <a:off x="4255697" y="3967176"/>
            <a:ext cx="3680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Reporter:</a:t>
            </a:r>
            <a:r>
              <a: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Liuli</a:t>
            </a: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275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TEXTBEAUTIFYED" val="1"/>
  <p:tag name="COMMONDATA" val="eyJoZGlkIjoiMjNmMTQ0NjMxNGQ5NDI2ZWRhMGQ5YTg2MjcxMzg5Zj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442,&quot;width&quot;:150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82,&quot;width&quot;:457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442,&quot;width&quot;:150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82,&quot;width&quot;:4576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119034</TotalTime>
  <Words>384</Words>
  <Application>Microsoft Office PowerPoint</Application>
  <PresentationFormat>宽屏</PresentationFormat>
  <Paragraphs>72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等线 Light</vt:lpstr>
      <vt:lpstr>微软雅黑</vt:lpstr>
      <vt:lpstr>Arial</vt:lpstr>
      <vt:lpstr>Calibri</vt:lpstr>
      <vt:lpstr>Cambria Math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汇报</dc:title>
  <dc:creator>Administrator</dc:creator>
  <cp:lastModifiedBy>刘 丽</cp:lastModifiedBy>
  <cp:revision>435</cp:revision>
  <dcterms:created xsi:type="dcterms:W3CDTF">2019-06-19T02:08:00Z</dcterms:created>
  <dcterms:modified xsi:type="dcterms:W3CDTF">2023-09-11T01:29:52Z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7D75778672C849BFBDD904ACADBC042A</vt:lpwstr>
  </property>
</Properties>
</file>